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287" r:id="rId4"/>
    <p:sldId id="261" r:id="rId6"/>
    <p:sldId id="262" r:id="rId7"/>
    <p:sldId id="290" r:id="rId8"/>
    <p:sldId id="291" r:id="rId9"/>
    <p:sldId id="282" r:id="rId10"/>
    <p:sldId id="292" r:id="rId11"/>
    <p:sldId id="294" r:id="rId12"/>
    <p:sldId id="293" r:id="rId13"/>
    <p:sldId id="295" r:id="rId14"/>
    <p:sldId id="296" r:id="rId15"/>
    <p:sldId id="297" r:id="rId16"/>
    <p:sldId id="298" r:id="rId17"/>
    <p:sldId id="299" r:id="rId18"/>
    <p:sldId id="302" r:id="rId19"/>
    <p:sldId id="303" r:id="rId20"/>
    <p:sldId id="304" r:id="rId21"/>
    <p:sldId id="300"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28" r:id="rId45"/>
    <p:sldId id="286" r:id="rId46"/>
  </p:sldIdLst>
  <p:sldSz cx="12192000" cy="6858000"/>
  <p:notesSz cx="6858000" cy="9144000"/>
  <p:custDataLst>
    <p:tags r:id="rId50"/>
  </p:custDataLst>
  <p:defaultTextStyle>
    <a:defPPr>
      <a:defRPr lang="en-US"/>
    </a:defPPr>
    <a:lvl1pPr marL="0" lvl="0" indent="0" algn="l" defTabSz="4572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4572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4572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4572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4572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6E72"/>
    <a:srgbClr val="EC7074"/>
    <a:srgbClr val="3489E7"/>
    <a:srgbClr val="FCFCFC"/>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039"/>
    <p:restoredTop sz="94660"/>
  </p:normalViewPr>
  <p:slideViewPr>
    <p:cSldViewPr snapToGrid="0" showGuides="1">
      <p:cViewPr>
        <p:scale>
          <a:sx n="75" d="100"/>
          <a:sy n="75" d="100"/>
        </p:scale>
        <p:origin x="-1086" y="-276"/>
      </p:cViewPr>
      <p:guideLst>
        <p:guide orient="horz" pos="2160"/>
        <p:guide pos="3791"/>
      </p:guideLst>
    </p:cSldViewPr>
  </p:slideViewPr>
  <p:notesTextViewPr>
    <p:cViewPr>
      <p:scale>
        <a:sx n="1" d="1"/>
        <a:sy n="1" d="1"/>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gs" Target="tags/tag11.xml"/><Relationship Id="rId5" Type="http://schemas.openxmlformats.org/officeDocument/2006/relationships/notesMaster" Target="notesMasters/notesMaster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457200" rtl="0" eaLnBrk="1" fontAlgn="auto" latinLnBrk="0" hangingPunct="1">
              <a:lnSpc>
                <a:spcPct val="100000"/>
              </a:lnSpc>
              <a:spcBef>
                <a:spcPts val="0"/>
              </a:spcBef>
              <a:spcAft>
                <a:spcPts val="0"/>
              </a:spcAft>
              <a:buClrTx/>
              <a:buSzTx/>
              <a:buFontTx/>
              <a:buNone/>
              <a:defRPr/>
            </a:pPr>
            <a:fld id="{5D13BBE5-0BEA-4494-9BEF-C8C2F48C9E2D}" type="datetimeFigureOut">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p>
            <a:pPr lvl="0" algn="r">
              <a:buNone/>
            </a:pPr>
            <a:fld id="{9A0DB2DC-4C9A-4742-B13C-FB6460FD3503}" type="slidenum">
              <a:rPr lang="zh-CN" altLang="en-US" sz="1200" dirty="0">
                <a:latin typeface="等线"/>
                <a:ea typeface="等线"/>
              </a:rPr>
            </a:fld>
            <a:endParaRPr lang="zh-CN" altLang="en-US" sz="1200" dirty="0">
              <a:latin typeface="等线"/>
              <a:ea typeface="等线"/>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1"/>
          <p:cNvSpPr>
            <a:spLocks noGrp="1" noRot="1" noChangeAspect="1" noTextEdit="1"/>
          </p:cNvSpPr>
          <p:nvPr>
            <p:ph type="sldImg"/>
          </p:nvPr>
        </p:nvSpPr>
        <p:spPr>
          <a:ln>
            <a:solidFill>
              <a:srgbClr val="000000"/>
            </a:solidFill>
            <a:miter/>
          </a:ln>
        </p:spPr>
      </p:sp>
      <p:sp>
        <p:nvSpPr>
          <p:cNvPr id="48131"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ea typeface="等线"/>
            </a:endParaRPr>
          </a:p>
        </p:txBody>
      </p:sp>
      <p:sp>
        <p:nvSpPr>
          <p:cNvPr id="4813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latin typeface="等线"/>
                <a:ea typeface="等线"/>
              </a:rPr>
            </a:fld>
            <a:endParaRPr lang="zh-CN" altLang="en-US" sz="1200" dirty="0">
              <a:latin typeface="等线"/>
              <a:ea typeface="等线"/>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ChangeAspect="1" noTextEdit="1"/>
          </p:cNvSpPr>
          <p:nvPr>
            <p:ph type="sldImg"/>
          </p:nvPr>
        </p:nvSpPr>
        <p:spPr>
          <a:ln>
            <a:solidFill>
              <a:srgbClr val="000000"/>
            </a:solidFill>
            <a:miter/>
          </a:ln>
        </p:spPr>
      </p:sp>
      <p:sp>
        <p:nvSpPr>
          <p:cNvPr id="49155"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ea typeface="等线"/>
            </a:endParaRPr>
          </a:p>
        </p:txBody>
      </p:sp>
      <p:sp>
        <p:nvSpPr>
          <p:cNvPr id="4915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latin typeface="等线"/>
                <a:ea typeface="等线"/>
              </a:rPr>
            </a:fld>
            <a:endParaRPr lang="zh-CN" altLang="en-US" sz="1200" dirty="0">
              <a:latin typeface="等线"/>
              <a:ea typeface="等线"/>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ChangeAspect="1" noTextEdit="1"/>
          </p:cNvSpPr>
          <p:nvPr>
            <p:ph type="sldImg"/>
          </p:nvPr>
        </p:nvSpPr>
        <p:spPr>
          <a:ln>
            <a:solidFill>
              <a:srgbClr val="000000"/>
            </a:solidFill>
            <a:miter/>
          </a:ln>
        </p:spPr>
      </p:sp>
      <p:sp>
        <p:nvSpPr>
          <p:cNvPr id="50179"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ea typeface="等线"/>
            </a:endParaRPr>
          </a:p>
        </p:txBody>
      </p:sp>
      <p:sp>
        <p:nvSpPr>
          <p:cNvPr id="5018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latin typeface="等线"/>
                <a:ea typeface="等线"/>
              </a:rPr>
            </a:fld>
            <a:endParaRPr lang="zh-CN" altLang="en-US" sz="1200" dirty="0">
              <a:latin typeface="等线"/>
              <a:ea typeface="等线"/>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a:ln>
            <a:solidFill>
              <a:srgbClr val="000000"/>
            </a:solidFill>
            <a:miter/>
          </a:ln>
        </p:spPr>
      </p:sp>
      <p:sp>
        <p:nvSpPr>
          <p:cNvPr id="51203"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ea typeface="等线"/>
            </a:endParaRPr>
          </a:p>
        </p:txBody>
      </p:sp>
      <p:sp>
        <p:nvSpPr>
          <p:cNvPr id="5120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latin typeface="等线"/>
                <a:ea typeface="等线"/>
              </a:rPr>
            </a:fld>
            <a:endParaRPr lang="zh-CN" altLang="en-US" sz="1200" dirty="0">
              <a:latin typeface="等线"/>
              <a:ea typeface="等线"/>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1"/>
          <p:cNvSpPr>
            <a:spLocks noGrp="1" noRot="1" noChangeAspect="1" noTextEdit="1"/>
          </p:cNvSpPr>
          <p:nvPr>
            <p:ph type="sldImg"/>
          </p:nvPr>
        </p:nvSpPr>
        <p:spPr>
          <a:ln>
            <a:solidFill>
              <a:srgbClr val="000000"/>
            </a:solidFill>
            <a:miter/>
          </a:ln>
        </p:spPr>
      </p:sp>
      <p:sp>
        <p:nvSpPr>
          <p:cNvPr id="5222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ea typeface="等线"/>
            </a:endParaRPr>
          </a:p>
        </p:txBody>
      </p:sp>
      <p:sp>
        <p:nvSpPr>
          <p:cNvPr id="5222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latin typeface="等线"/>
                <a:ea typeface="等线"/>
              </a:rPr>
            </a:fld>
            <a:endParaRPr lang="zh-CN" altLang="en-US" sz="1200" dirty="0">
              <a:latin typeface="等线"/>
              <a:ea typeface="等线"/>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bg>
      <p:bgPr>
        <a:solidFill>
          <a:srgbClr val="FCFCFC"/>
        </a:solidFill>
        <a:effectLst/>
      </p:bgPr>
    </p:bg>
    <p:spTree>
      <p:nvGrpSpPr>
        <p:cNvPr id="1" name=""/>
        <p:cNvGrpSpPr/>
        <p:nvPr/>
      </p:nvGrpSpPr>
      <p:grpSpPr>
        <a:xfrm>
          <a:off x="0" y="0"/>
          <a:ext cx="0" cy="0"/>
          <a:chOff x="0" y="0"/>
          <a:chExt cx="0" cy="0"/>
        </a:xfrm>
      </p:grpSpPr>
      <p:sp>
        <p:nvSpPr>
          <p:cNvPr id="3" name="TextBox 1"/>
          <p:cNvSpPr txBox="1"/>
          <p:nvPr/>
        </p:nvSpPr>
        <p:spPr>
          <a:xfrm>
            <a:off x="612775" y="6475413"/>
            <a:ext cx="1800225" cy="119063"/>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100" b="0" i="0" u="none" strike="noStrike" kern="1200" cap="none" spc="0" normalizeH="0" baseline="0" noProof="0" dirty="0" smtClean="0">
                <a:ln>
                  <a:noFill/>
                </a:ln>
                <a:solidFill>
                  <a:prstClr val="black"/>
                </a:solidFill>
                <a:effectLst/>
                <a:uLnTx/>
                <a:uFillTx/>
                <a:latin typeface="微软雅黑" panose="020B0503020204020204" pitchFamily="34" charset="-122"/>
                <a:ea typeface="+mn-ea"/>
                <a:cs typeface="+mn-cs"/>
                <a:hlinkClick r:id="rId2"/>
              </a:rPr>
              <a:t>PPT</a:t>
            </a:r>
            <a:r>
              <a:rPr kumimoji="0" lang="zh-CN" altLang="en-US" sz="100" b="0" i="0" u="none" strike="noStrike" kern="1200" cap="none" spc="0" normalizeH="0" baseline="0" noProof="0" dirty="0" smtClean="0">
                <a:ln>
                  <a:noFill/>
                </a:ln>
                <a:solidFill>
                  <a:prstClr val="black"/>
                </a:solidFill>
                <a:effectLst/>
                <a:uLnTx/>
                <a:uFillTx/>
                <a:latin typeface="微软雅黑" panose="020B0503020204020204" pitchFamily="34" charset="-122"/>
                <a:ea typeface="+mn-ea"/>
                <a:cs typeface="+mn-cs"/>
                <a:hlinkClick r:id="rId2"/>
              </a:rPr>
              <a:t>模板</a:t>
            </a:r>
            <a:r>
              <a:rPr kumimoji="0" lang="zh-CN" altLang="en-US" sz="100" b="0" i="0" u="none" strike="noStrike" kern="1200" cap="none" spc="0" normalizeH="0" baseline="0" noProof="0" dirty="0" smtClean="0">
                <a:ln>
                  <a:noFill/>
                </a:ln>
                <a:solidFill>
                  <a:prstClr val="black"/>
                </a:solidFill>
                <a:effectLst/>
                <a:uLnTx/>
                <a:uFillTx/>
                <a:latin typeface="微软雅黑" panose="020B0503020204020204" pitchFamily="34" charset="-122"/>
                <a:ea typeface="+mn-ea"/>
                <a:cs typeface="+mn-cs"/>
              </a:rPr>
              <a:t> </a:t>
            </a:r>
            <a:r>
              <a:rPr kumimoji="0" lang="en-US" altLang="zh-CN" sz="1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rPr>
              <a:t>http://www.1ppt.com/moban/</a:t>
            </a:r>
            <a:r>
              <a:rPr kumimoji="0" lang="zh-CN" altLang="en-US" sz="100" b="0" i="0" u="none" strike="noStrike" kern="1200" cap="none" spc="0" normalizeH="0" baseline="0" noProof="0" dirty="0" smtClean="0">
                <a:ln>
                  <a:noFill/>
                </a:ln>
                <a:solidFill>
                  <a:prstClr val="black"/>
                </a:solidFill>
                <a:effectLst/>
                <a:uLnTx/>
                <a:uFillTx/>
                <a:latin typeface="微软雅黑" panose="020B0503020204020204" pitchFamily="34" charset="-122"/>
                <a:ea typeface="+mn-ea"/>
                <a:cs typeface="+mn-cs"/>
              </a:rPr>
              <a:t> </a:t>
            </a:r>
            <a:endParaRPr kumimoji="0" lang="en-US" altLang="zh-CN" sz="100" b="0" i="0" u="none" strike="noStrike" kern="1200" cap="none" spc="0" normalizeH="0" baseline="0" noProof="0" dirty="0" smtClean="0">
              <a:ln>
                <a:noFill/>
              </a:ln>
              <a:solidFill>
                <a:prstClr val="black"/>
              </a:solidFill>
              <a:effectLst/>
              <a:uLnTx/>
              <a:uFillTx/>
              <a:latin typeface="微软雅黑" panose="020B0503020204020204" pitchFamily="34" charset="-122"/>
              <a:ea typeface="+mn-ea"/>
              <a:cs typeface="+mn-cs"/>
            </a:endParaRPr>
          </a:p>
        </p:txBody>
      </p:sp>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a:p>
            <a:pPr lvl="0">
              <a:buNone/>
            </a:pPr>
            <a:fld id="{BB962C8B-B14F-4D97-AF65-F5344CB8AC3E}" type="datetimeFigureOut">
              <a:rPr lang="zh-CN" altLang="en-US" dirty="0">
                <a:solidFill>
                  <a:srgbClr val="000000"/>
                </a:solidFill>
                <a:latin typeface="Calibri" panose="020F0502020204030204" pitchFamily="34" charset="0"/>
                <a:ea typeface="宋体" panose="02010600030101010101" pitchFamily="2" charset="-122"/>
              </a:rPr>
            </a:fld>
            <a:endParaRPr lang="zh-CN" altLang="en-US" dirty="0">
              <a:solidFill>
                <a:srgbClr val="000000"/>
              </a:solidFill>
              <a:latin typeface="Calibri" panose="020F0502020204030204" pitchFamily="34" charset="0"/>
              <a:ea typeface="宋体" panose="02010600030101010101" pitchFamily="2" charset="-122"/>
            </a:endParaRPr>
          </a:p>
        </p:txBody>
      </p:sp>
      <p:sp>
        <p:nvSpPr>
          <p:cNvPr id="5" name="页脚占位符 4"/>
          <p:cNvSpPr>
            <a:spLocks noGrp="1"/>
          </p:cNvSpPr>
          <p:nvPr>
            <p:ph type="ftr" sz="quarter" idx="3"/>
          </p:nvPr>
        </p:nvSpPr>
        <p:spPr>
          <a:xfrm>
            <a:off x="4165600" y="6356350"/>
            <a:ext cx="3860800" cy="365125"/>
          </a:xfrm>
          <a:prstGeom prst="rect">
            <a:avLst/>
          </a:prstGeom>
        </p:spPr>
        <p:txBody>
          <a:bodyPr/>
          <a:p>
            <a:pPr lvl="0">
              <a:buNone/>
            </a:pPr>
            <a:endParaRPr lang="zh-CN" altLang="en-US" dirty="0">
              <a:solidFill>
                <a:srgbClr val="000000"/>
              </a:solidFill>
              <a:latin typeface="Calibri" panose="020F0502020204030204" pitchFamily="34" charset="0"/>
              <a:ea typeface="宋体" panose="02010600030101010101" pitchFamily="2" charset="-122"/>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a:p>
            <a:pPr lvl="0">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a:p>
            <a:pPr lvl="0">
              <a:buNone/>
            </a:pPr>
            <a:fld id="{BB962C8B-B14F-4D97-AF65-F5344CB8AC3E}" type="datetimeFigureOut">
              <a:rPr lang="zh-CN" altLang="en-US" dirty="0">
                <a:solidFill>
                  <a:srgbClr val="000000"/>
                </a:solidFill>
                <a:latin typeface="Calibri" panose="020F0502020204030204" pitchFamily="34" charset="0"/>
                <a:ea typeface="宋体" panose="02010600030101010101" pitchFamily="2" charset="-122"/>
              </a:rPr>
            </a:fld>
            <a:endParaRPr lang="zh-CN" altLang="en-US" dirty="0">
              <a:solidFill>
                <a:srgbClr val="000000"/>
              </a:solidFill>
              <a:latin typeface="Calibri" panose="020F0502020204030204" pitchFamily="34" charset="0"/>
              <a:ea typeface="宋体" panose="02010600030101010101" pitchFamily="2" charset="-122"/>
            </a:endParaRPr>
          </a:p>
        </p:txBody>
      </p:sp>
      <p:sp>
        <p:nvSpPr>
          <p:cNvPr id="5" name="页脚占位符 4"/>
          <p:cNvSpPr>
            <a:spLocks noGrp="1"/>
          </p:cNvSpPr>
          <p:nvPr>
            <p:ph type="ftr" sz="quarter" idx="3"/>
          </p:nvPr>
        </p:nvSpPr>
        <p:spPr>
          <a:xfrm>
            <a:off x="4165600" y="6356350"/>
            <a:ext cx="3860800" cy="365125"/>
          </a:xfrm>
          <a:prstGeom prst="rect">
            <a:avLst/>
          </a:prstGeom>
        </p:spPr>
        <p:txBody>
          <a:bodyPr/>
          <a:p>
            <a:pPr lvl="0">
              <a:buNone/>
            </a:pPr>
            <a:endParaRPr lang="zh-CN" altLang="en-US" dirty="0">
              <a:solidFill>
                <a:srgbClr val="000000"/>
              </a:solidFill>
              <a:latin typeface="Calibri" panose="020F0502020204030204" pitchFamily="34" charset="0"/>
              <a:ea typeface="宋体" panose="02010600030101010101" pitchFamily="2" charset="-122"/>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a:p>
            <a:pPr lvl="0">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tags" Target="../tags/tag5.xml"/><Relationship Id="rId3" Type="http://schemas.openxmlformats.org/officeDocument/2006/relationships/image" Target="../media/image12.png"/><Relationship Id="rId2" Type="http://schemas.openxmlformats.org/officeDocument/2006/relationships/tags" Target="../tags/tag4.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tags" Target="../tags/tag7.xml"/><Relationship Id="rId3" Type="http://schemas.openxmlformats.org/officeDocument/2006/relationships/image" Target="../media/image30.png"/><Relationship Id="rId2" Type="http://schemas.openxmlformats.org/officeDocument/2006/relationships/tags" Target="../tags/tag6.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png"/><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7.png"/><Relationship Id="rId2" Type="http://schemas.openxmlformats.org/officeDocument/2006/relationships/tags" Target="../tags/tag8.xml"/><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8.png"/><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9.png"/><Relationship Id="rId2" Type="http://schemas.openxmlformats.org/officeDocument/2006/relationships/tags" Target="../tags/tag9.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2.png"/><Relationship Id="rId2" Type="http://schemas.openxmlformats.org/officeDocument/2006/relationships/tags" Target="../tags/tag10.xml"/><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hyperlink" Target="http://gjj.changzhou.gov.cn/" TargetMode="External"/><Relationship Id="rId2" Type="http://schemas.openxmlformats.org/officeDocument/2006/relationships/hyperlink" Target="http://www.czgjj.com/" TargetMode="External"/><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tags" Target="../tags/tag3.xml"/><Relationship Id="rId3" Type="http://schemas.openxmlformats.org/officeDocument/2006/relationships/image" Target="../media/image4.png"/><Relationship Id="rId2" Type="http://schemas.openxmlformats.org/officeDocument/2006/relationships/tags" Target="../tags/tag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 name="椭圆 50"/>
          <p:cNvSpPr/>
          <p:nvPr/>
        </p:nvSpPr>
        <p:spPr>
          <a:xfrm>
            <a:off x="-200025" y="-447675"/>
            <a:ext cx="1390650" cy="1390650"/>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52" name="椭圆 51"/>
          <p:cNvSpPr/>
          <p:nvPr/>
        </p:nvSpPr>
        <p:spPr>
          <a:xfrm>
            <a:off x="-406400" y="5470525"/>
            <a:ext cx="1949450" cy="1949450"/>
          </a:xfrm>
          <a:prstGeom prst="ellipse">
            <a:avLst/>
          </a:prstGeom>
          <a:gradFill flip="none" rotWithShape="1">
            <a:gsLst>
              <a:gs pos="0">
                <a:schemeClr val="accent1"/>
              </a:gs>
              <a:gs pos="100000">
                <a:schemeClr val="accent5"/>
              </a:gs>
            </a:gsLst>
            <a:lin ang="13500000" scaled="1"/>
            <a:tileRect/>
          </a:gra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3" name="椭圆 52"/>
          <p:cNvSpPr/>
          <p:nvPr/>
        </p:nvSpPr>
        <p:spPr>
          <a:xfrm>
            <a:off x="10639425" y="5289550"/>
            <a:ext cx="1019175" cy="1019175"/>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54" name="椭圆 53"/>
          <p:cNvSpPr/>
          <p:nvPr/>
        </p:nvSpPr>
        <p:spPr>
          <a:xfrm>
            <a:off x="10502900" y="249238"/>
            <a:ext cx="1323975" cy="1323975"/>
          </a:xfrm>
          <a:prstGeom prst="ellipse">
            <a:avLst/>
          </a:prstGeom>
          <a:gradFill flip="none" rotWithShape="1">
            <a:gsLst>
              <a:gs pos="0">
                <a:schemeClr val="accent1"/>
              </a:gs>
              <a:gs pos="100000">
                <a:schemeClr val="accent5"/>
              </a:gs>
            </a:gsLst>
            <a:lin ang="13500000" scaled="1"/>
            <a:tileRect/>
          </a:gra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5" name="椭圆 54"/>
          <p:cNvSpPr/>
          <p:nvPr/>
        </p:nvSpPr>
        <p:spPr>
          <a:xfrm>
            <a:off x="10502900" y="2352675"/>
            <a:ext cx="314325" cy="315913"/>
          </a:xfrm>
          <a:prstGeom prst="ellipse">
            <a:avLst/>
          </a:prstGeom>
          <a:gradFill flip="none" rotWithShape="1">
            <a:gsLst>
              <a:gs pos="0">
                <a:schemeClr val="accent1"/>
              </a:gs>
              <a:gs pos="100000">
                <a:schemeClr val="accent5"/>
              </a:gs>
            </a:gsLst>
            <a:lin ang="13500000" scaled="1"/>
            <a:tileRect/>
          </a:gra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6" name="椭圆 55"/>
          <p:cNvSpPr/>
          <p:nvPr/>
        </p:nvSpPr>
        <p:spPr>
          <a:xfrm>
            <a:off x="9550400" y="5357813"/>
            <a:ext cx="314325" cy="314325"/>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57" name="椭圆 56"/>
          <p:cNvSpPr/>
          <p:nvPr/>
        </p:nvSpPr>
        <p:spPr>
          <a:xfrm>
            <a:off x="1993900" y="5483225"/>
            <a:ext cx="315913" cy="315913"/>
          </a:xfrm>
          <a:prstGeom prst="ellipse">
            <a:avLst/>
          </a:prstGeom>
          <a:gradFill flip="none" rotWithShape="1">
            <a:gsLst>
              <a:gs pos="0">
                <a:schemeClr val="accent1"/>
              </a:gs>
              <a:gs pos="100000">
                <a:schemeClr val="accent5"/>
              </a:gs>
            </a:gsLst>
            <a:lin ang="13500000" scaled="1"/>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8" name="椭圆 57"/>
          <p:cNvSpPr/>
          <p:nvPr/>
        </p:nvSpPr>
        <p:spPr>
          <a:xfrm>
            <a:off x="874713" y="2951163"/>
            <a:ext cx="314325" cy="315913"/>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grpSp>
        <p:nvGrpSpPr>
          <p:cNvPr id="4106" name="组合 61"/>
          <p:cNvGrpSpPr/>
          <p:nvPr/>
        </p:nvGrpSpPr>
        <p:grpSpPr>
          <a:xfrm>
            <a:off x="1543050" y="1573213"/>
            <a:ext cx="9096375" cy="1989137"/>
            <a:chOff x="1660965" y="4499114"/>
            <a:chExt cx="9096898" cy="1988168"/>
          </a:xfrm>
        </p:grpSpPr>
        <p:sp>
          <p:nvSpPr>
            <p:cNvPr id="59" name="圆角矩形 58"/>
            <p:cNvSpPr/>
            <p:nvPr/>
          </p:nvSpPr>
          <p:spPr>
            <a:xfrm>
              <a:off x="1660965" y="4499114"/>
              <a:ext cx="9096898" cy="1988168"/>
            </a:xfrm>
            <a:prstGeom prst="roundRect">
              <a:avLst>
                <a:gd name="adj" fmla="val 50000"/>
              </a:avLst>
            </a:prstGeom>
            <a:solidFill>
              <a:srgbClr val="FCFCFC"/>
            </a:solidFill>
            <a:ln w="28575">
              <a:gradFill flip="none" rotWithShape="1">
                <a:gsLst>
                  <a:gs pos="0">
                    <a:schemeClr val="accent1"/>
                  </a:gs>
                  <a:gs pos="73770">
                    <a:schemeClr val="accent6"/>
                  </a:gs>
                  <a:gs pos="39000">
                    <a:schemeClr val="accent5"/>
                  </a:gs>
                  <a:gs pos="100000">
                    <a:schemeClr val="accent2"/>
                  </a:gs>
                </a:gsLst>
                <a:lin ang="5400000" scaled="1"/>
                <a:tileRect/>
              </a:gradFill>
            </a:ln>
            <a:effectLst>
              <a:outerShdw blurRad="596900" sx="102000" sy="102000" algn="ctr" rotWithShape="0">
                <a:prstClr val="black">
                  <a:alpha val="26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60" name="文本框 59"/>
            <p:cNvSpPr txBox="1"/>
            <p:nvPr/>
          </p:nvSpPr>
          <p:spPr>
            <a:xfrm>
              <a:off x="2007676" y="4943833"/>
              <a:ext cx="8412480" cy="1106805"/>
            </a:xfrm>
            <a:prstGeom prst="rect">
              <a:avLst/>
            </a:prstGeom>
            <a:noFill/>
          </p:spPr>
          <p:txBody>
            <a:bodyPr wrap="none" rtlCol="0">
              <a:spAutoFit/>
              <a:scene3d>
                <a:camera prst="orthographicFront"/>
                <a:lightRig rig="threePt" dir="t"/>
              </a:scene3d>
              <a:sp3d contourW="12700"/>
            </a:bodyPr>
            <a:lstStyle/>
            <a:p>
              <a:pPr marR="0" algn="ctr" defTabSz="457200" fontAlgn="auto">
                <a:spcBef>
                  <a:spcPts val="0"/>
                </a:spcBef>
                <a:spcAft>
                  <a:spcPts val="0"/>
                </a:spcAft>
                <a:buClrTx/>
                <a:buSzTx/>
                <a:buFontTx/>
                <a:buNone/>
                <a:defRPr/>
              </a:pPr>
              <a:r>
                <a:rPr kumimoji="0" lang="zh-CN" altLang="en-US" sz="6600" kern="1200" cap="none" spc="600" normalizeH="0" baseline="0" noProof="0" dirty="0">
                  <a:gradFill>
                    <a:gsLst>
                      <a:gs pos="0">
                        <a:schemeClr val="tx1">
                          <a:lumMod val="65000"/>
                          <a:lumOff val="35000"/>
                        </a:schemeClr>
                      </a:gs>
                      <a:gs pos="100000">
                        <a:schemeClr val="tx1">
                          <a:lumMod val="85000"/>
                          <a:lumOff val="15000"/>
                        </a:schemeClr>
                      </a:gs>
                    </a:gsLst>
                    <a:lin ang="5400000" scaled="1"/>
                  </a:gradFill>
                  <a:latin typeface="方正细谭黑简体" panose="02000000000000000000" pitchFamily="2" charset="-122"/>
                  <a:ea typeface="方正细谭黑简体" panose="02000000000000000000" pitchFamily="2" charset="-122"/>
                  <a:cs typeface="+mn-cs"/>
                </a:rPr>
                <a:t>网上服务厅操作指南</a:t>
              </a:r>
              <a:endParaRPr kumimoji="0" lang="en-US" altLang="zh-CN" sz="6600" kern="1200" cap="none" spc="600" normalizeH="0" baseline="0" noProof="0" dirty="0">
                <a:gradFill>
                  <a:gsLst>
                    <a:gs pos="0">
                      <a:schemeClr val="tx1">
                        <a:lumMod val="65000"/>
                        <a:lumOff val="35000"/>
                      </a:schemeClr>
                    </a:gs>
                    <a:gs pos="100000">
                      <a:schemeClr val="tx1">
                        <a:lumMod val="85000"/>
                        <a:lumOff val="15000"/>
                      </a:schemeClr>
                    </a:gs>
                  </a:gsLst>
                  <a:lin ang="5400000" scaled="1"/>
                </a:gradFill>
                <a:latin typeface="方正细谭黑简体" panose="02000000000000000000" pitchFamily="2" charset="-122"/>
                <a:ea typeface="方正细谭黑简体" panose="02000000000000000000" pitchFamily="2" charset="-122"/>
                <a:cs typeface="+mn-cs"/>
              </a:endParaRPr>
            </a:p>
          </p:txBody>
        </p:sp>
      </p:grpSp>
      <p:sp>
        <p:nvSpPr>
          <p:cNvPr id="3" name="TextBox 187"/>
          <p:cNvSpPr txBox="1"/>
          <p:nvPr/>
        </p:nvSpPr>
        <p:spPr>
          <a:xfrm>
            <a:off x="2862263" y="4197350"/>
            <a:ext cx="6467475" cy="674688"/>
          </a:xfrm>
          <a:prstGeom prst="rect">
            <a:avLst/>
          </a:prstGeom>
          <a:noFill/>
        </p:spPr>
        <p:txBody>
          <a:bodyPr wrap="square" lIns="121889" tIns="60944" rIns="121889" bIns="60944" rtlCol="0">
            <a:spAutoFit/>
          </a:bodyPr>
          <a:lstStyle/>
          <a:p>
            <a:pPr marR="0" algn="ctr" defTabSz="457200" fontAlgn="auto">
              <a:spcBef>
                <a:spcPts val="0"/>
              </a:spcBef>
              <a:spcAft>
                <a:spcPts val="0"/>
              </a:spcAft>
              <a:buClrTx/>
              <a:buSzTx/>
              <a:buFontTx/>
              <a:buNone/>
              <a:defRPr/>
            </a:pPr>
            <a:r>
              <a:rPr kumimoji="0" lang="zh-CN" altLang="en-US" sz="3600" kern="1200" cap="none" spc="300" normalizeH="0" baseline="0" noProof="0" dirty="0" smtClean="0">
                <a:latin typeface="黑体" panose="02010609060101010101" charset="-122"/>
                <a:ea typeface="黑体" panose="02010609060101010101" charset="-122"/>
                <a:cs typeface="+mn-cs"/>
              </a:rPr>
              <a:t>常州市住房公积金管理中心</a:t>
            </a:r>
            <a:endParaRPr kumimoji="0" lang="zh-CN" altLang="en-US" sz="3600" kern="1200" cap="none" spc="300" normalizeH="0" baseline="0" noProof="0" dirty="0" smtClean="0">
              <a:latin typeface="黑体" panose="02010609060101010101" charset="-122"/>
              <a:ea typeface="黑体" panose="02010609060101010101" charset="-122"/>
              <a:cs typeface="+mn-cs"/>
            </a:endParaRPr>
          </a:p>
        </p:txBody>
      </p:sp>
      <p:pic>
        <p:nvPicPr>
          <p:cNvPr id="4108" name="图片 4" descr="1686816932323_preview_rev_1.jpg"/>
          <p:cNvPicPr>
            <a:picLocks noChangeAspect="1"/>
          </p:cNvPicPr>
          <p:nvPr/>
        </p:nvPicPr>
        <p:blipFill>
          <a:blip r:embed="rId1"/>
          <a:stretch>
            <a:fillRect/>
          </a:stretch>
        </p:blipFill>
        <p:spPr>
          <a:xfrm>
            <a:off x="2251075" y="4140200"/>
            <a:ext cx="738188" cy="735013"/>
          </a:xfrm>
          <a:prstGeom prst="rect">
            <a:avLst/>
          </a:prstGeom>
          <a:noFill/>
          <a:ln w="9525">
            <a:noFill/>
          </a:ln>
        </p:spPr>
      </p:pic>
      <p:sp>
        <p:nvSpPr>
          <p:cNvPr id="4109" name="直线"/>
          <p:cNvSpPr/>
          <p:nvPr/>
        </p:nvSpPr>
        <p:spPr>
          <a:xfrm>
            <a:off x="3076575" y="4875213"/>
            <a:ext cx="5929313" cy="0"/>
          </a:xfrm>
          <a:prstGeom prst="line">
            <a:avLst/>
          </a:prstGeom>
          <a:ln w="9525" cap="flat" cmpd="sng">
            <a:solidFill>
              <a:schemeClr val="tx1"/>
            </a:solidFill>
            <a:prstDash val="solid"/>
            <a:headEnd type="none" w="med" len="med"/>
            <a:tailEnd type="none" w="med" len="med"/>
          </a:ln>
        </p:spPr>
      </p:sp>
    </p:spTree>
  </p:cSld>
  <p:clrMapOvr>
    <a:masterClrMapping/>
  </p:clrMapOvr>
  <p:transition spd="slow" advTm="0">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3.</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职工账户管理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3316"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13317" name="文本框 7"/>
          <p:cNvSpPr txBox="1"/>
          <p:nvPr/>
        </p:nvSpPr>
        <p:spPr>
          <a:xfrm>
            <a:off x="1254125" y="744538"/>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①个人账户设立</a:t>
            </a:r>
            <a:endParaRPr lang="en-US" altLang="zh-CN" dirty="0">
              <a:latin typeface="Arial" panose="020B0604020202020204" pitchFamily="34" charset="0"/>
              <a:ea typeface="微软雅黑" panose="020B0503020204020204" pitchFamily="34" charset="-122"/>
            </a:endParaRPr>
          </a:p>
        </p:txBody>
      </p:sp>
      <p:sp>
        <p:nvSpPr>
          <p:cNvPr id="13318" name="文本框 4"/>
          <p:cNvSpPr txBox="1"/>
          <p:nvPr/>
        </p:nvSpPr>
        <p:spPr>
          <a:xfrm>
            <a:off x="1254125" y="1112838"/>
            <a:ext cx="8677275" cy="368300"/>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sym typeface="+mn-ea"/>
              </a:rPr>
              <a:t>点击“个人账户设立”图标，进入业务办理界面；</a:t>
            </a:r>
            <a:endParaRPr lang="zh-CN" altLang="en-US" dirty="0">
              <a:latin typeface="Arial" panose="020B0604020202020204" pitchFamily="34" charset="0"/>
              <a:ea typeface="微软雅黑" panose="020B0503020204020204" pitchFamily="34" charset="-122"/>
            </a:endParaRPr>
          </a:p>
        </p:txBody>
      </p:sp>
      <p:pic>
        <p:nvPicPr>
          <p:cNvPr id="13319" name="图片 9" descr="WPS图片(1)1"/>
          <p:cNvPicPr>
            <a:picLocks noChangeAspect="1"/>
          </p:cNvPicPr>
          <p:nvPr/>
        </p:nvPicPr>
        <p:blipFill>
          <a:blip r:embed="rId2"/>
          <a:stretch>
            <a:fillRect/>
          </a:stretch>
        </p:blipFill>
        <p:spPr>
          <a:xfrm>
            <a:off x="1314450" y="1481138"/>
            <a:ext cx="10012363" cy="4340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3.</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职工账户管理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4340"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14341" name="图片 -2147482217"/>
          <p:cNvPicPr>
            <a:picLocks noChangeAspect="1"/>
          </p:cNvPicPr>
          <p:nvPr>
            <p:custDataLst>
              <p:tags r:id="rId2"/>
            </p:custDataLst>
          </p:nvPr>
        </p:nvPicPr>
        <p:blipFill>
          <a:blip r:embed="rId3"/>
          <a:stretch>
            <a:fillRect/>
          </a:stretch>
        </p:blipFill>
        <p:spPr>
          <a:xfrm>
            <a:off x="1103313" y="1514475"/>
            <a:ext cx="10256837" cy="4562475"/>
          </a:xfrm>
          <a:prstGeom prst="rect">
            <a:avLst/>
          </a:prstGeom>
          <a:noFill/>
          <a:ln w="9525">
            <a:noFill/>
          </a:ln>
        </p:spPr>
      </p:pic>
      <p:sp>
        <p:nvSpPr>
          <p:cNvPr id="14342" name="文本框 99"/>
          <p:cNvSpPr txBox="1"/>
          <p:nvPr/>
        </p:nvSpPr>
        <p:spPr>
          <a:xfrm>
            <a:off x="939800" y="868363"/>
            <a:ext cx="10420350" cy="646112"/>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rPr>
              <a:t>点击新增，右侧弹窗弹出新增界面。姓名、证件号码、缴存基数填写完整，点击保存按钮。该职工信息就进入到列表中，核对无误点击“提交”，业务办理完成。</a:t>
            </a:r>
            <a:endParaRPr lang="zh-CN" altLang="en-US" dirty="0">
              <a:latin typeface="Arial" panose="020B0604020202020204" pitchFamily="34" charset="0"/>
              <a:ea typeface="宋体" panose="02010600030101010101" pitchFamily="2" charset="-122"/>
            </a:endParaRPr>
          </a:p>
        </p:txBody>
      </p:sp>
      <p:pic>
        <p:nvPicPr>
          <p:cNvPr id="14343" name="图片 -2147482216"/>
          <p:cNvPicPr>
            <a:picLocks noChangeAspect="1"/>
          </p:cNvPicPr>
          <p:nvPr>
            <p:custDataLst>
              <p:tags r:id="rId4"/>
            </p:custDataLst>
          </p:nvPr>
        </p:nvPicPr>
        <p:blipFill>
          <a:blip r:embed="rId5"/>
          <a:srcRect l="40276" r="-134"/>
          <a:stretch>
            <a:fillRect/>
          </a:stretch>
        </p:blipFill>
        <p:spPr>
          <a:xfrm>
            <a:off x="6965950" y="1514475"/>
            <a:ext cx="4797425" cy="3792538"/>
          </a:xfrm>
          <a:prstGeom prst="rect">
            <a:avLst/>
          </a:prstGeom>
          <a:noFill/>
          <a:ln w="38100" cap="flat" cmpd="sng">
            <a:solidFill>
              <a:schemeClr val="accent1"/>
            </a:solidFill>
            <a:prstDash val="solid"/>
            <a:miter/>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3.</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职工账户管理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5364"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15365" name="文本框 7"/>
          <p:cNvSpPr txBox="1"/>
          <p:nvPr/>
        </p:nvSpPr>
        <p:spPr>
          <a:xfrm>
            <a:off x="1143000" y="781050"/>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sym typeface="+mn-ea"/>
              </a:rPr>
              <a:t>②</a:t>
            </a:r>
            <a:r>
              <a:rPr lang="zh-CN" altLang="en-US" dirty="0">
                <a:latin typeface="Arial" panose="020B0604020202020204" pitchFamily="34" charset="0"/>
                <a:ea typeface="微软雅黑" panose="020B0503020204020204" pitchFamily="34" charset="-122"/>
              </a:rPr>
              <a:t>职工账户封存</a:t>
            </a:r>
            <a:endParaRPr lang="en-US" altLang="zh-CN" dirty="0">
              <a:latin typeface="Arial" panose="020B0604020202020204" pitchFamily="34" charset="0"/>
              <a:ea typeface="微软雅黑" panose="020B0503020204020204" pitchFamily="34" charset="-122"/>
            </a:endParaRPr>
          </a:p>
        </p:txBody>
      </p:sp>
      <p:sp>
        <p:nvSpPr>
          <p:cNvPr id="15366" name="文本框 4"/>
          <p:cNvSpPr txBox="1"/>
          <p:nvPr/>
        </p:nvSpPr>
        <p:spPr>
          <a:xfrm>
            <a:off x="1143000" y="1184275"/>
            <a:ext cx="8677275" cy="368300"/>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sym typeface="+mn-ea"/>
              </a:rPr>
              <a:t>点击“职工账户封存”图标，进入业务办理界面；</a:t>
            </a:r>
            <a:endParaRPr lang="zh-CN" altLang="en-US" dirty="0">
              <a:latin typeface="Arial" panose="020B0604020202020204" pitchFamily="34" charset="0"/>
              <a:ea typeface="微软雅黑" panose="020B0503020204020204" pitchFamily="34" charset="-122"/>
            </a:endParaRPr>
          </a:p>
        </p:txBody>
      </p:sp>
      <p:pic>
        <p:nvPicPr>
          <p:cNvPr id="15367" name="图片 5" descr="WPS图片(1)1"/>
          <p:cNvPicPr>
            <a:picLocks noChangeAspect="1"/>
          </p:cNvPicPr>
          <p:nvPr/>
        </p:nvPicPr>
        <p:blipFill>
          <a:blip r:embed="rId2"/>
          <a:stretch>
            <a:fillRect/>
          </a:stretch>
        </p:blipFill>
        <p:spPr>
          <a:xfrm>
            <a:off x="1209675" y="1622425"/>
            <a:ext cx="9696450" cy="4203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3.</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职工账户管理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6388"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16389" name="图片 4" descr="11"/>
          <p:cNvPicPr>
            <a:picLocks noChangeAspect="1"/>
          </p:cNvPicPr>
          <p:nvPr/>
        </p:nvPicPr>
        <p:blipFill>
          <a:blip r:embed="rId2"/>
          <a:stretch>
            <a:fillRect/>
          </a:stretch>
        </p:blipFill>
        <p:spPr>
          <a:xfrm>
            <a:off x="939800" y="1501775"/>
            <a:ext cx="10266363" cy="4919663"/>
          </a:xfrm>
          <a:prstGeom prst="rect">
            <a:avLst/>
          </a:prstGeom>
          <a:noFill/>
          <a:ln w="9525">
            <a:noFill/>
          </a:ln>
        </p:spPr>
      </p:pic>
      <p:pic>
        <p:nvPicPr>
          <p:cNvPr id="16390" name="图片 3" descr="1"/>
          <p:cNvPicPr>
            <a:picLocks noChangeAspect="1"/>
          </p:cNvPicPr>
          <p:nvPr/>
        </p:nvPicPr>
        <p:blipFill>
          <a:blip r:embed="rId3"/>
          <a:stretch>
            <a:fillRect/>
          </a:stretch>
        </p:blipFill>
        <p:spPr>
          <a:xfrm>
            <a:off x="6808788" y="1390650"/>
            <a:ext cx="4610100" cy="3863975"/>
          </a:xfrm>
          <a:prstGeom prst="rect">
            <a:avLst/>
          </a:prstGeom>
          <a:noFill/>
          <a:ln w="28575" cap="flat" cmpd="sng">
            <a:solidFill>
              <a:schemeClr val="accent1"/>
            </a:solidFill>
            <a:prstDash val="solid"/>
            <a:miter/>
            <a:headEnd type="none" w="med" len="med"/>
            <a:tailEnd type="none" w="med" len="med"/>
          </a:ln>
        </p:spPr>
      </p:pic>
      <p:sp>
        <p:nvSpPr>
          <p:cNvPr id="16391" name="文本框 99"/>
          <p:cNvSpPr txBox="1"/>
          <p:nvPr/>
        </p:nvSpPr>
        <p:spPr>
          <a:xfrm>
            <a:off x="785813" y="868363"/>
            <a:ext cx="10420350" cy="646112"/>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rPr>
              <a:t>点击新增，右侧弹窗弹出新增界面。</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职工检索</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栏</a:t>
            </a:r>
            <a:r>
              <a:rPr lang="zh-CN" altLang="x-none" dirty="0">
                <a:latin typeface="Arial" panose="020B0604020202020204" pitchFamily="34" charset="0"/>
                <a:ea typeface="宋体" panose="02010600030101010101" pitchFamily="2" charset="-122"/>
              </a:rPr>
              <a:t>填写职工账号或证件号码均可，点击保存按钮。该职工信息就进入到列表中，点击“提交”，业务办理完成。</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3.</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职工账户管理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7412"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17413" name="文本框 7"/>
          <p:cNvSpPr txBox="1"/>
          <p:nvPr/>
        </p:nvSpPr>
        <p:spPr>
          <a:xfrm>
            <a:off x="1143000" y="744538"/>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③职工账户转移</a:t>
            </a:r>
            <a:endParaRPr lang="en-US" altLang="zh-CN" dirty="0">
              <a:latin typeface="Arial" panose="020B0604020202020204" pitchFamily="34" charset="0"/>
              <a:ea typeface="微软雅黑" panose="020B0503020204020204" pitchFamily="34" charset="-122"/>
            </a:endParaRPr>
          </a:p>
        </p:txBody>
      </p:sp>
      <p:sp>
        <p:nvSpPr>
          <p:cNvPr id="17414" name="文本框 4"/>
          <p:cNvSpPr txBox="1"/>
          <p:nvPr/>
        </p:nvSpPr>
        <p:spPr>
          <a:xfrm>
            <a:off x="1143000" y="1143000"/>
            <a:ext cx="8677275" cy="368300"/>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sym typeface="+mn-ea"/>
              </a:rPr>
              <a:t>点击“职工账户转移”图标，进入业务办理界面；</a:t>
            </a:r>
            <a:endParaRPr lang="zh-CN" altLang="en-US" dirty="0">
              <a:latin typeface="Arial" panose="020B0604020202020204" pitchFamily="34" charset="0"/>
              <a:ea typeface="微软雅黑" panose="020B0503020204020204" pitchFamily="34" charset="-122"/>
            </a:endParaRPr>
          </a:p>
        </p:txBody>
      </p:sp>
      <p:pic>
        <p:nvPicPr>
          <p:cNvPr id="17415" name="图片 5" descr="WPS图片(1)1"/>
          <p:cNvPicPr>
            <a:picLocks noChangeAspect="1"/>
          </p:cNvPicPr>
          <p:nvPr/>
        </p:nvPicPr>
        <p:blipFill>
          <a:blip r:embed="rId2"/>
          <a:stretch>
            <a:fillRect/>
          </a:stretch>
        </p:blipFill>
        <p:spPr>
          <a:xfrm>
            <a:off x="1143000" y="1604963"/>
            <a:ext cx="9705975" cy="42068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3.</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职工账户管理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8436"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18437" name="图片 4" descr="1"/>
          <p:cNvPicPr>
            <a:picLocks noChangeAspect="1"/>
          </p:cNvPicPr>
          <p:nvPr/>
        </p:nvPicPr>
        <p:blipFill>
          <a:blip r:embed="rId2"/>
          <a:stretch>
            <a:fillRect/>
          </a:stretch>
        </p:blipFill>
        <p:spPr>
          <a:xfrm>
            <a:off x="1200150" y="1774825"/>
            <a:ext cx="9448800" cy="4537075"/>
          </a:xfrm>
          <a:prstGeom prst="rect">
            <a:avLst/>
          </a:prstGeom>
          <a:noFill/>
          <a:ln w="9525">
            <a:noFill/>
          </a:ln>
        </p:spPr>
      </p:pic>
      <p:pic>
        <p:nvPicPr>
          <p:cNvPr id="18438" name="图片 5" descr="11"/>
          <p:cNvPicPr>
            <a:picLocks noChangeAspect="1"/>
          </p:cNvPicPr>
          <p:nvPr/>
        </p:nvPicPr>
        <p:blipFill>
          <a:blip r:embed="rId3"/>
          <a:stretch>
            <a:fillRect/>
          </a:stretch>
        </p:blipFill>
        <p:spPr>
          <a:xfrm>
            <a:off x="6296025" y="1638300"/>
            <a:ext cx="5203825" cy="3281363"/>
          </a:xfrm>
          <a:prstGeom prst="rect">
            <a:avLst/>
          </a:prstGeom>
          <a:noFill/>
          <a:ln w="28575" cap="flat" cmpd="sng">
            <a:solidFill>
              <a:schemeClr val="accent1"/>
            </a:solidFill>
            <a:prstDash val="solid"/>
            <a:miter/>
            <a:headEnd type="none" w="med" len="med"/>
            <a:tailEnd type="none" w="med" len="med"/>
          </a:ln>
        </p:spPr>
      </p:pic>
      <p:sp>
        <p:nvSpPr>
          <p:cNvPr id="18439" name="文本框 6"/>
          <p:cNvSpPr txBox="1"/>
          <p:nvPr/>
        </p:nvSpPr>
        <p:spPr>
          <a:xfrm>
            <a:off x="1038225" y="992188"/>
            <a:ext cx="10115550" cy="646112"/>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rPr>
              <a:t>点击新增，右侧弹窗弹出新增界面。必填项填写完整后点击保存按钮。该职工信息就进入到列表中，点击“提交”，业务办理完成。</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3.</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职工账户管理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9460"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19461" name="文本框 7"/>
          <p:cNvSpPr txBox="1"/>
          <p:nvPr/>
        </p:nvSpPr>
        <p:spPr>
          <a:xfrm>
            <a:off x="1143000" y="744538"/>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④职工账户启封</a:t>
            </a:r>
            <a:endParaRPr lang="en-US" altLang="zh-CN" dirty="0">
              <a:latin typeface="Arial" panose="020B0604020202020204" pitchFamily="34" charset="0"/>
              <a:ea typeface="微软雅黑" panose="020B0503020204020204" pitchFamily="34" charset="-122"/>
            </a:endParaRPr>
          </a:p>
        </p:txBody>
      </p:sp>
      <p:sp>
        <p:nvSpPr>
          <p:cNvPr id="19462" name="文本框 4"/>
          <p:cNvSpPr txBox="1"/>
          <p:nvPr/>
        </p:nvSpPr>
        <p:spPr>
          <a:xfrm>
            <a:off x="1143000" y="1143000"/>
            <a:ext cx="8677275" cy="368300"/>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sym typeface="+mn-ea"/>
              </a:rPr>
              <a:t>点击“职工账户启封”图标，进入业务办理界面；</a:t>
            </a:r>
            <a:endParaRPr lang="zh-CN" altLang="en-US" dirty="0">
              <a:latin typeface="Arial" panose="020B0604020202020204" pitchFamily="34" charset="0"/>
              <a:ea typeface="微软雅黑" panose="020B0503020204020204" pitchFamily="34" charset="-122"/>
            </a:endParaRPr>
          </a:p>
        </p:txBody>
      </p:sp>
      <p:pic>
        <p:nvPicPr>
          <p:cNvPr id="19463" name="图片 3" descr="WPS图片(1)1"/>
          <p:cNvPicPr>
            <a:picLocks noChangeAspect="1"/>
          </p:cNvPicPr>
          <p:nvPr/>
        </p:nvPicPr>
        <p:blipFill>
          <a:blip r:embed="rId2"/>
          <a:stretch>
            <a:fillRect/>
          </a:stretch>
        </p:blipFill>
        <p:spPr>
          <a:xfrm>
            <a:off x="1143000" y="1539875"/>
            <a:ext cx="9882188" cy="4283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3.</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职工账户管理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0484"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20485" name="图片 3" descr="2"/>
          <p:cNvPicPr>
            <a:picLocks noChangeAspect="1"/>
          </p:cNvPicPr>
          <p:nvPr/>
        </p:nvPicPr>
        <p:blipFill>
          <a:blip r:embed="rId2"/>
          <a:stretch>
            <a:fillRect/>
          </a:stretch>
        </p:blipFill>
        <p:spPr>
          <a:xfrm>
            <a:off x="1298575" y="1782763"/>
            <a:ext cx="9521825" cy="4562475"/>
          </a:xfrm>
          <a:prstGeom prst="rect">
            <a:avLst/>
          </a:prstGeom>
          <a:noFill/>
          <a:ln w="9525">
            <a:noFill/>
          </a:ln>
        </p:spPr>
      </p:pic>
      <p:pic>
        <p:nvPicPr>
          <p:cNvPr id="20486" name="图片 4" descr="22"/>
          <p:cNvPicPr>
            <a:picLocks noChangeAspect="1"/>
          </p:cNvPicPr>
          <p:nvPr/>
        </p:nvPicPr>
        <p:blipFill>
          <a:blip r:embed="rId3"/>
          <a:stretch>
            <a:fillRect/>
          </a:stretch>
        </p:blipFill>
        <p:spPr>
          <a:xfrm>
            <a:off x="6638925" y="1514475"/>
            <a:ext cx="4843463" cy="4081463"/>
          </a:xfrm>
          <a:prstGeom prst="rect">
            <a:avLst/>
          </a:prstGeom>
          <a:noFill/>
          <a:ln w="28575" cap="flat" cmpd="sng">
            <a:solidFill>
              <a:schemeClr val="accent1"/>
            </a:solidFill>
            <a:prstDash val="solid"/>
            <a:miter/>
            <a:headEnd type="none" w="med" len="med"/>
            <a:tailEnd type="none" w="med" len="med"/>
          </a:ln>
        </p:spPr>
      </p:pic>
      <p:sp>
        <p:nvSpPr>
          <p:cNvPr id="20487" name="文本框 99"/>
          <p:cNvSpPr txBox="1"/>
          <p:nvPr/>
        </p:nvSpPr>
        <p:spPr>
          <a:xfrm>
            <a:off x="1298575" y="868363"/>
            <a:ext cx="10061575" cy="646112"/>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rPr>
              <a:t>点击新增，右侧弹窗弹出新增界面。</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职工检索</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栏</a:t>
            </a:r>
            <a:r>
              <a:rPr lang="zh-CN" altLang="x-none" dirty="0">
                <a:latin typeface="Arial" panose="020B0604020202020204" pitchFamily="34" charset="0"/>
                <a:ea typeface="宋体" panose="02010600030101010101" pitchFamily="2" charset="-122"/>
              </a:rPr>
              <a:t>填写职工账号或证件号码均可，录入</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缴存基数</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，月缴存额</a:t>
            </a:r>
            <a:r>
              <a:rPr lang="zh-CN" altLang="en-US" dirty="0">
                <a:latin typeface="Arial" panose="020B0604020202020204" pitchFamily="34" charset="0"/>
                <a:ea typeface="宋体" panose="02010600030101010101" pitchFamily="2" charset="-122"/>
                <a:sym typeface="+mn-ea"/>
              </a:rPr>
              <a:t>核对无误后</a:t>
            </a:r>
            <a:r>
              <a:rPr lang="zh-CN" altLang="x-none" dirty="0">
                <a:latin typeface="Arial" panose="020B0604020202020204" pitchFamily="34" charset="0"/>
                <a:ea typeface="宋体" panose="02010600030101010101" pitchFamily="2" charset="-122"/>
              </a:rPr>
              <a:t>点击保存按钮。该职工信息就进入到列表中，点击“提交”，业务办理完成。</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1508"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21509" name="文本框 7"/>
          <p:cNvSpPr txBox="1"/>
          <p:nvPr/>
        </p:nvSpPr>
        <p:spPr>
          <a:xfrm>
            <a:off x="1143000" y="758825"/>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①托收单位自主扣款申请</a:t>
            </a:r>
            <a:endParaRPr lang="en-US" altLang="zh-CN" dirty="0">
              <a:latin typeface="Arial" panose="020B0604020202020204" pitchFamily="34" charset="0"/>
              <a:ea typeface="微软雅黑" panose="020B0503020204020204" pitchFamily="34" charset="-122"/>
            </a:endParaRPr>
          </a:p>
        </p:txBody>
      </p:sp>
      <p:pic>
        <p:nvPicPr>
          <p:cNvPr id="21510" name="图片 3" descr="图片11"/>
          <p:cNvPicPr>
            <a:picLocks noChangeAspect="1"/>
          </p:cNvPicPr>
          <p:nvPr/>
        </p:nvPicPr>
        <p:blipFill>
          <a:blip r:embed="rId2"/>
          <a:stretch>
            <a:fillRect/>
          </a:stretch>
        </p:blipFill>
        <p:spPr>
          <a:xfrm>
            <a:off x="1317625" y="1787525"/>
            <a:ext cx="9828213" cy="4279900"/>
          </a:xfrm>
          <a:prstGeom prst="rect">
            <a:avLst/>
          </a:prstGeom>
          <a:noFill/>
          <a:ln w="9525">
            <a:noFill/>
          </a:ln>
        </p:spPr>
      </p:pic>
      <p:sp>
        <p:nvSpPr>
          <p:cNvPr id="6" name="文本框 5"/>
          <p:cNvSpPr txBox="1"/>
          <p:nvPr/>
        </p:nvSpPr>
        <p:spPr>
          <a:xfrm>
            <a:off x="1143000" y="1127125"/>
            <a:ext cx="9869488" cy="646113"/>
          </a:xfrm>
          <a:prstGeom prst="rect">
            <a:avLst/>
          </a:prstGeom>
          <a:noFill/>
        </p:spPr>
        <p:txBody>
          <a:bodyPr wrap="square" rtlCol="0">
            <a:spAutoFit/>
          </a:bodyPr>
          <a:p>
            <a:pPr>
              <a:buNone/>
            </a:pPr>
            <a:r>
              <a:rPr lang="zh-CN" altLang="en-US" dirty="0">
                <a:latin typeface="宋体" panose="02010600030101010101" pitchFamily="2" charset="-122"/>
                <a:ea typeface="宋体" panose="02010600030101010101" pitchFamily="2" charset="-122"/>
                <a:sym typeface="+mn-ea"/>
              </a:rPr>
              <a:t>自主托收单位由单位通过网上营业厅自主发起扣缴。当月托收或次月托收单位如因账户余额不足等原因在约定扣款日未能托收成功，也需要单位在网厅主动发起扣款。</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2532"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22533" name="图片 5" descr="1"/>
          <p:cNvPicPr>
            <a:picLocks noChangeAspect="1"/>
          </p:cNvPicPr>
          <p:nvPr/>
        </p:nvPicPr>
        <p:blipFill>
          <a:blip r:embed="rId2"/>
          <a:stretch>
            <a:fillRect/>
          </a:stretch>
        </p:blipFill>
        <p:spPr>
          <a:xfrm>
            <a:off x="1233488" y="1416050"/>
            <a:ext cx="9725025" cy="4908550"/>
          </a:xfrm>
          <a:prstGeom prst="rect">
            <a:avLst/>
          </a:prstGeom>
          <a:noFill/>
          <a:ln w="9525">
            <a:noFill/>
          </a:ln>
        </p:spPr>
      </p:pic>
      <p:pic>
        <p:nvPicPr>
          <p:cNvPr id="22534" name="图片 6" descr="11"/>
          <p:cNvPicPr>
            <a:picLocks noChangeAspect="1"/>
          </p:cNvPicPr>
          <p:nvPr/>
        </p:nvPicPr>
        <p:blipFill>
          <a:blip r:embed="rId3"/>
          <a:stretch>
            <a:fillRect/>
          </a:stretch>
        </p:blipFill>
        <p:spPr>
          <a:xfrm>
            <a:off x="5683250" y="2279650"/>
            <a:ext cx="1976438" cy="358775"/>
          </a:xfrm>
          <a:prstGeom prst="rect">
            <a:avLst/>
          </a:prstGeom>
          <a:noFill/>
          <a:ln w="9525">
            <a:noFill/>
          </a:ln>
        </p:spPr>
      </p:pic>
      <p:sp>
        <p:nvSpPr>
          <p:cNvPr id="22535" name="文本框 7"/>
          <p:cNvSpPr txBox="1"/>
          <p:nvPr/>
        </p:nvSpPr>
        <p:spPr>
          <a:xfrm>
            <a:off x="1233488" y="896938"/>
            <a:ext cx="9672637" cy="368300"/>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rPr>
              <a:t>选择汇补缴类型和缴存账户类别，核对汇缴年月、人数及金额，确认无误点击</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保存并提交</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4107545" y="873124"/>
            <a:ext cx="3976912" cy="682171"/>
          </a:xfrm>
          <a:prstGeom prst="roundRect">
            <a:avLst>
              <a:gd name="adj" fmla="val 50000"/>
            </a:avLst>
          </a:prstGeom>
          <a:solidFill>
            <a:srgbClr val="FCFCFC"/>
          </a:solidFill>
          <a:ln w="28575">
            <a:gradFill flip="none" rotWithShape="1">
              <a:gsLst>
                <a:gs pos="0">
                  <a:schemeClr val="accent1"/>
                </a:gs>
                <a:gs pos="73770">
                  <a:schemeClr val="accent6"/>
                </a:gs>
                <a:gs pos="39000">
                  <a:schemeClr val="accent5"/>
                </a:gs>
                <a:gs pos="100000">
                  <a:schemeClr val="accent2"/>
                </a:gs>
              </a:gsLst>
              <a:lin ang="5400000" scaled="1"/>
              <a:tileRect/>
            </a:gradFill>
          </a:ln>
          <a:effectLst>
            <a:outerShdw blurRad="596900" sx="102000" sy="102000" algn="ctr" rotWithShape="0">
              <a:prstClr val="black">
                <a:alpha val="26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19" name="椭圆 18"/>
          <p:cNvSpPr/>
          <p:nvPr/>
        </p:nvSpPr>
        <p:spPr>
          <a:xfrm>
            <a:off x="10880725" y="5514975"/>
            <a:ext cx="623888" cy="625475"/>
          </a:xfrm>
          <a:prstGeom prst="ellipse">
            <a:avLst/>
          </a:prstGeom>
          <a:gradFill flip="none" rotWithShape="1">
            <a:gsLst>
              <a:gs pos="0">
                <a:schemeClr val="accent1"/>
              </a:gs>
              <a:gs pos="100000">
                <a:schemeClr val="accent5"/>
              </a:gs>
            </a:gsLst>
            <a:lin ang="13500000" scaled="1"/>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椭圆 19"/>
          <p:cNvSpPr/>
          <p:nvPr/>
        </p:nvSpPr>
        <p:spPr>
          <a:xfrm>
            <a:off x="1320800" y="5514975"/>
            <a:ext cx="315913" cy="315913"/>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21" name="椭圆 20"/>
          <p:cNvSpPr/>
          <p:nvPr/>
        </p:nvSpPr>
        <p:spPr>
          <a:xfrm>
            <a:off x="10039350" y="1397000"/>
            <a:ext cx="315913" cy="315913"/>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22" name="椭圆 21"/>
          <p:cNvSpPr/>
          <p:nvPr/>
        </p:nvSpPr>
        <p:spPr>
          <a:xfrm>
            <a:off x="768350" y="1001713"/>
            <a:ext cx="552450" cy="552450"/>
          </a:xfrm>
          <a:prstGeom prst="ellipse">
            <a:avLst/>
          </a:prstGeom>
          <a:gradFill flip="none" rotWithShape="1">
            <a:gsLst>
              <a:gs pos="0">
                <a:schemeClr val="accent1"/>
              </a:gs>
              <a:gs pos="100000">
                <a:schemeClr val="accent5"/>
              </a:gs>
            </a:gsLst>
            <a:lin ang="13500000" scaled="1"/>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5" name="文本框 34"/>
          <p:cNvSpPr txBox="1"/>
          <p:nvPr/>
        </p:nvSpPr>
        <p:spPr>
          <a:xfrm>
            <a:off x="4571999" y="950654"/>
            <a:ext cx="3048002" cy="583565"/>
          </a:xfrm>
          <a:prstGeom prst="rect">
            <a:avLst/>
          </a:prstGeom>
          <a:noFill/>
        </p:spPr>
        <p:txBody>
          <a:bodyPr wrap="square" rtlCol="0">
            <a:spAutoFit/>
            <a:scene3d>
              <a:camera prst="orthographicFront"/>
              <a:lightRig rig="threePt" dir="t"/>
            </a:scene3d>
            <a:sp3d contourW="12700"/>
          </a:bodyPr>
          <a:lstStyle/>
          <a:p>
            <a:pPr marR="0" algn="ctr" defTabSz="457200" fontAlgn="auto">
              <a:spcBef>
                <a:spcPts val="0"/>
              </a:spcBef>
              <a:spcAft>
                <a:spcPts val="0"/>
              </a:spcAft>
              <a:buClrTx/>
              <a:buSzTx/>
              <a:buFontTx/>
              <a:buNone/>
              <a:defRPr/>
            </a:pPr>
            <a:r>
              <a:rPr kumimoji="0" lang="zh-CN" altLang="en-US" sz="3200" b="1" kern="1200" cap="none" spc="0" normalizeH="0" baseline="0" noProof="0" dirty="0">
                <a:gradFill flip="none" rotWithShape="1">
                  <a:gsLst>
                    <a:gs pos="0">
                      <a:schemeClr val="accent1"/>
                    </a:gs>
                    <a:gs pos="100000">
                      <a:schemeClr val="accent2"/>
                    </a:gs>
                  </a:gsLst>
                  <a:lin ang="5400000" scaled="1"/>
                  <a:tileRect/>
                </a:gradFill>
                <a:latin typeface="Century Gothic" panose="020B0502020202020204" pitchFamily="34" charset="0"/>
                <a:ea typeface="+mn-ea"/>
                <a:cs typeface="+mn-cs"/>
              </a:rPr>
              <a:t>前</a:t>
            </a:r>
            <a:r>
              <a:rPr kumimoji="0" lang="en-US" altLang="zh-CN" sz="3200" b="1" kern="1200" cap="none" spc="0" normalizeH="0" baseline="0" noProof="0" dirty="0">
                <a:gradFill flip="none" rotWithShape="1">
                  <a:gsLst>
                    <a:gs pos="0">
                      <a:schemeClr val="accent1"/>
                    </a:gs>
                    <a:gs pos="100000">
                      <a:schemeClr val="accent2"/>
                    </a:gs>
                  </a:gsLst>
                  <a:lin ang="5400000" scaled="1"/>
                  <a:tileRect/>
                </a:gradFill>
                <a:latin typeface="Century Gothic" panose="020B0502020202020204" pitchFamily="34" charset="0"/>
                <a:ea typeface="+mn-ea"/>
                <a:cs typeface="+mn-cs"/>
              </a:rPr>
              <a:t>     </a:t>
            </a:r>
            <a:r>
              <a:rPr kumimoji="0" lang="zh-CN" altLang="en-US" sz="3200" b="1" kern="1200" cap="none" spc="0" normalizeH="0" baseline="0" noProof="0" dirty="0">
                <a:gradFill flip="none" rotWithShape="1">
                  <a:gsLst>
                    <a:gs pos="0">
                      <a:schemeClr val="accent1"/>
                    </a:gs>
                    <a:gs pos="100000">
                      <a:schemeClr val="accent2"/>
                    </a:gs>
                  </a:gsLst>
                  <a:lin ang="5400000" scaled="1"/>
                  <a:tileRect/>
                </a:gradFill>
                <a:latin typeface="Century Gothic" panose="020B0502020202020204" pitchFamily="34" charset="0"/>
                <a:ea typeface="+mn-ea"/>
                <a:cs typeface="+mn-cs"/>
              </a:rPr>
              <a:t>言</a:t>
            </a:r>
            <a:endParaRPr kumimoji="0" lang="zh-CN" altLang="en-US" sz="3200" b="1" kern="1200" cap="none" spc="0" normalizeH="0" baseline="0" noProof="0" dirty="0">
              <a:gradFill flip="none" rotWithShape="1">
                <a:gsLst>
                  <a:gs pos="0">
                    <a:schemeClr val="accent1"/>
                  </a:gs>
                  <a:gs pos="100000">
                    <a:schemeClr val="accent2"/>
                  </a:gs>
                </a:gsLst>
                <a:lin ang="5400000" scaled="1"/>
                <a:tileRect/>
              </a:gradFill>
              <a:latin typeface="Century Gothic" panose="020B0502020202020204" pitchFamily="34" charset="0"/>
              <a:ea typeface="+mn-ea"/>
              <a:cs typeface="+mn-cs"/>
            </a:endParaRPr>
          </a:p>
        </p:txBody>
      </p:sp>
      <p:sp>
        <p:nvSpPr>
          <p:cNvPr id="41" name="文本框 40"/>
          <p:cNvSpPr txBox="1"/>
          <p:nvPr/>
        </p:nvSpPr>
        <p:spPr>
          <a:xfrm>
            <a:off x="1584325" y="2151063"/>
            <a:ext cx="9296400" cy="3240088"/>
          </a:xfrm>
          <a:prstGeom prst="rect">
            <a:avLst/>
          </a:prstGeom>
          <a:noFill/>
          <a:ln w="28575">
            <a:solidFill>
              <a:srgbClr val="3489E7"/>
            </a:solidFill>
            <a:prstDash val="lgDashDot"/>
          </a:ln>
        </p:spPr>
        <p:txBody>
          <a:bodyPr wrap="square" rtlCol="0" anchor="t">
            <a:noAutofit/>
          </a:bodyPr>
          <a:lstStyle/>
          <a:p>
            <a:pPr marR="0" indent="457200" defTabSz="457200" fontAlgn="auto">
              <a:lnSpc>
                <a:spcPct val="150000"/>
              </a:lnSpc>
              <a:spcBef>
                <a:spcPts val="0"/>
              </a:spcBef>
              <a:spcAft>
                <a:spcPts val="0"/>
              </a:spcAft>
              <a:buClrTx/>
              <a:buSzTx/>
              <a:buFontTx/>
              <a:buNone/>
              <a:defRPr/>
            </a:pPr>
            <a:endParaRPr kumimoji="0" lang="zh-CN" altLang="en-US" sz="2000" kern="1200" cap="none" spc="0" normalizeH="0" baseline="0" noProof="0"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sym typeface="+mn-ea"/>
            </a:endParaRPr>
          </a:p>
          <a:p>
            <a:pPr marR="0" indent="457200" defTabSz="457200" fontAlgn="auto">
              <a:lnSpc>
                <a:spcPct val="150000"/>
              </a:lnSpc>
              <a:spcBef>
                <a:spcPts val="0"/>
              </a:spcBef>
              <a:spcAft>
                <a:spcPts val="0"/>
              </a:spcAft>
              <a:buClrTx/>
              <a:buSzTx/>
              <a:buFontTx/>
              <a:buNone/>
              <a:defRPr/>
            </a:pPr>
            <a:r>
              <a:rPr kumimoji="0" lang="zh-CN" altLang="en-US" sz="2000" kern="1200" cap="none" spc="0" normalizeH="0" baseline="0" noProof="0"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sym typeface="+mn-ea"/>
              </a:rPr>
              <a:t>随着住房公积金网上服务厅的不断完善，各住房公积金缴存单位的经办人足不出户就可以通过线上办理各类归集业务，极大的方便了缴存单位。为了使缴存单位经办人更直观地了解住房公积金网上服务厅的各项业务操作，我们特别制作了本指南，详细地对各项单位业务的网上操作进行解读，希望对各住房公积金缴存单位有所帮助。</a:t>
            </a:r>
            <a:endParaRPr kumimoji="0" lang="zh-CN" altLang="en-US" sz="2000" kern="1200" cap="none" spc="0" normalizeH="0" baseline="0" noProof="0"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sym typeface="+mn-ea"/>
            </a:endParaRPr>
          </a:p>
        </p:txBody>
      </p:sp>
    </p:spTree>
  </p:cSld>
  <p:clrMapOvr>
    <a:masterClrMapping/>
  </p:clrMapOvr>
  <p:transition spd="slow" advTm="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3556"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23557" name="文本框 7"/>
          <p:cNvSpPr txBox="1"/>
          <p:nvPr/>
        </p:nvSpPr>
        <p:spPr>
          <a:xfrm>
            <a:off x="1143000" y="754063"/>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②单位汇缴（现金模式）</a:t>
            </a:r>
            <a:endParaRPr lang="en-US" altLang="zh-CN" dirty="0">
              <a:latin typeface="Arial" panose="020B0604020202020204" pitchFamily="34" charset="0"/>
              <a:ea typeface="微软雅黑" panose="020B0503020204020204" pitchFamily="34" charset="-122"/>
            </a:endParaRPr>
          </a:p>
        </p:txBody>
      </p:sp>
      <p:sp>
        <p:nvSpPr>
          <p:cNvPr id="23558" name="文本框 5"/>
          <p:cNvSpPr txBox="1"/>
          <p:nvPr/>
        </p:nvSpPr>
        <p:spPr>
          <a:xfrm>
            <a:off x="1143000" y="1127125"/>
            <a:ext cx="9869488" cy="368300"/>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rPr>
              <a:t>现金缴存模式单位在缴款前应先在</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单位汇缴（现金模式）</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中确认。</a:t>
            </a:r>
            <a:endParaRPr lang="zh-CN" altLang="en-US" dirty="0">
              <a:latin typeface="宋体" panose="02010600030101010101" pitchFamily="2" charset="-122"/>
              <a:ea typeface="宋体" panose="02010600030101010101" pitchFamily="2" charset="-122"/>
            </a:endParaRPr>
          </a:p>
        </p:txBody>
      </p:sp>
      <p:pic>
        <p:nvPicPr>
          <p:cNvPr id="23559" name="图片 3" descr="图片12"/>
          <p:cNvPicPr>
            <a:picLocks noChangeAspect="1"/>
          </p:cNvPicPr>
          <p:nvPr/>
        </p:nvPicPr>
        <p:blipFill>
          <a:blip r:embed="rId2"/>
          <a:stretch>
            <a:fillRect/>
          </a:stretch>
        </p:blipFill>
        <p:spPr>
          <a:xfrm>
            <a:off x="1143000" y="1641475"/>
            <a:ext cx="9391650" cy="40909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4580"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24581" name="图片 3" descr="2"/>
          <p:cNvPicPr>
            <a:picLocks noChangeAspect="1"/>
          </p:cNvPicPr>
          <p:nvPr/>
        </p:nvPicPr>
        <p:blipFill>
          <a:blip r:embed="rId2"/>
          <a:stretch>
            <a:fillRect/>
          </a:stretch>
        </p:blipFill>
        <p:spPr>
          <a:xfrm>
            <a:off x="1381125" y="1701800"/>
            <a:ext cx="9429750" cy="4759325"/>
          </a:xfrm>
          <a:prstGeom prst="rect">
            <a:avLst/>
          </a:prstGeom>
          <a:noFill/>
          <a:ln w="9525">
            <a:noFill/>
          </a:ln>
        </p:spPr>
      </p:pic>
      <p:pic>
        <p:nvPicPr>
          <p:cNvPr id="24582" name="图片 4" descr="22"/>
          <p:cNvPicPr>
            <a:picLocks noChangeAspect="1"/>
          </p:cNvPicPr>
          <p:nvPr/>
        </p:nvPicPr>
        <p:blipFill>
          <a:blip r:embed="rId3"/>
          <a:stretch>
            <a:fillRect/>
          </a:stretch>
        </p:blipFill>
        <p:spPr>
          <a:xfrm>
            <a:off x="2849563" y="2979738"/>
            <a:ext cx="1914525" cy="301625"/>
          </a:xfrm>
          <a:prstGeom prst="rect">
            <a:avLst/>
          </a:prstGeom>
          <a:noFill/>
          <a:ln w="9525">
            <a:noFill/>
          </a:ln>
        </p:spPr>
      </p:pic>
      <p:sp>
        <p:nvSpPr>
          <p:cNvPr id="24583" name="文本框 6"/>
          <p:cNvSpPr txBox="1"/>
          <p:nvPr/>
        </p:nvSpPr>
        <p:spPr>
          <a:xfrm>
            <a:off x="1381125" y="762000"/>
            <a:ext cx="9429750" cy="922338"/>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rPr>
              <a:t>选择</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缴存账户类别</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，录入汇缴</a:t>
            </a:r>
            <a:r>
              <a:rPr lang="zh-CN" altLang="en-US" b="1" dirty="0">
                <a:latin typeface="宋体" panose="02010600030101010101" pitchFamily="2" charset="-122"/>
                <a:ea typeface="宋体" panose="02010600030101010101" pitchFamily="2" charset="-122"/>
              </a:rPr>
              <a:t>月数</a:t>
            </a:r>
            <a:r>
              <a:rPr lang="zh-CN" altLang="en-US" dirty="0">
                <a:latin typeface="宋体" panose="02010600030101010101" pitchFamily="2" charset="-122"/>
                <a:ea typeface="宋体" panose="02010600030101010101" pitchFamily="2" charset="-122"/>
              </a:rPr>
              <a:t>，核对汇缴人数、汇缴年月及汇缴金额，确认后点击</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保存并提交</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。回到首页点击</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打印缴存通知书</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，根据</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缴存通知书</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上</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应现金</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转账总额</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将款项转至通知书上对应账号。</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5604"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25605" name="文本框 7"/>
          <p:cNvSpPr txBox="1"/>
          <p:nvPr/>
        </p:nvSpPr>
        <p:spPr>
          <a:xfrm>
            <a:off x="1531938" y="763588"/>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③补缴</a:t>
            </a:r>
            <a:endParaRPr lang="en-US" altLang="zh-CN" dirty="0">
              <a:latin typeface="Arial" panose="020B0604020202020204" pitchFamily="34" charset="0"/>
              <a:ea typeface="微软雅黑" panose="020B0503020204020204" pitchFamily="34" charset="-122"/>
            </a:endParaRPr>
          </a:p>
        </p:txBody>
      </p:sp>
      <p:sp>
        <p:nvSpPr>
          <p:cNvPr id="25606" name="文本框 5"/>
          <p:cNvSpPr txBox="1"/>
          <p:nvPr/>
        </p:nvSpPr>
        <p:spPr>
          <a:xfrm>
            <a:off x="1531938" y="1150938"/>
            <a:ext cx="9869487" cy="368300"/>
          </a:xfrm>
          <a:prstGeom prst="rect">
            <a:avLst/>
          </a:prstGeom>
          <a:noFill/>
          <a:ln w="9525">
            <a:noFill/>
          </a:ln>
        </p:spPr>
        <p:txBody>
          <a:bodyPr>
            <a:spAutoFit/>
          </a:bodyPr>
          <a:p>
            <a:pPr>
              <a:buNone/>
            </a:pPr>
            <a:r>
              <a:rPr lang="zh-CN" altLang="x-none" dirty="0">
                <a:latin typeface="宋体" panose="02010600030101010101" pitchFamily="2" charset="-122"/>
                <a:ea typeface="宋体" panose="02010600030101010101" pitchFamily="2" charset="-122"/>
              </a:rPr>
              <a:t>单位为个别职工补缴欠缴住房公积金的，可在</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补缴</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模块中申请。</a:t>
            </a:r>
            <a:endParaRPr lang="zh-CN" altLang="en-US" dirty="0">
              <a:latin typeface="宋体" panose="02010600030101010101" pitchFamily="2" charset="-122"/>
              <a:ea typeface="宋体" panose="02010600030101010101" pitchFamily="2" charset="-122"/>
            </a:endParaRPr>
          </a:p>
        </p:txBody>
      </p:sp>
      <p:pic>
        <p:nvPicPr>
          <p:cNvPr id="25607" name="图片 6" descr="图片11"/>
          <p:cNvPicPr>
            <a:picLocks noChangeAspect="1"/>
          </p:cNvPicPr>
          <p:nvPr/>
        </p:nvPicPr>
        <p:blipFill>
          <a:blip r:embed="rId2"/>
          <a:stretch>
            <a:fillRect/>
          </a:stretch>
        </p:blipFill>
        <p:spPr>
          <a:xfrm>
            <a:off x="1531938" y="1619250"/>
            <a:ext cx="9440862" cy="4111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6628"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26629" name="文本框 3"/>
          <p:cNvSpPr txBox="1"/>
          <p:nvPr/>
        </p:nvSpPr>
        <p:spPr>
          <a:xfrm>
            <a:off x="1085850" y="744538"/>
            <a:ext cx="9820275" cy="646112"/>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sym typeface="+mn-ea"/>
              </a:rPr>
              <a:t>点击</a:t>
            </a:r>
            <a:r>
              <a:rPr lang="en-US" altLang="zh-CN" dirty="0">
                <a:latin typeface="Arial" panose="020B0604020202020204" pitchFamily="34" charset="0"/>
                <a:ea typeface="宋体" panose="02010600030101010101" pitchFamily="2" charset="-122"/>
                <a:sym typeface="+mn-ea"/>
              </a:rPr>
              <a:t>“</a:t>
            </a:r>
            <a:r>
              <a:rPr lang="zh-CN" altLang="x-none" dirty="0">
                <a:latin typeface="Arial" panose="020B0604020202020204" pitchFamily="34" charset="0"/>
                <a:ea typeface="宋体" panose="02010600030101010101" pitchFamily="2" charset="-122"/>
                <a:sym typeface="+mn-ea"/>
              </a:rPr>
              <a:t>新建</a:t>
            </a:r>
            <a:r>
              <a:rPr lang="en-US" altLang="zh-CN" dirty="0">
                <a:latin typeface="Arial" panose="020B0604020202020204" pitchFamily="34" charset="0"/>
                <a:ea typeface="宋体" panose="02010600030101010101" pitchFamily="2" charset="-122"/>
                <a:sym typeface="+mn-ea"/>
              </a:rPr>
              <a:t>”</a:t>
            </a:r>
            <a:r>
              <a:rPr lang="zh-CN" altLang="x-none" dirty="0">
                <a:latin typeface="Arial" panose="020B0604020202020204" pitchFamily="34" charset="0"/>
                <a:ea typeface="宋体" panose="02010600030101010101" pitchFamily="2" charset="-122"/>
                <a:sym typeface="+mn-ea"/>
              </a:rPr>
              <a:t>，右侧弹窗弹出新增界面。必填项填写完整后点击保存按钮。该职工补缴信息就进入到列表中，核对无误后点击“提交”，业务办理完成。</a:t>
            </a:r>
            <a:endParaRPr lang="zh-CN" altLang="en-US" dirty="0">
              <a:latin typeface="Arial" panose="020B0604020202020204" pitchFamily="34" charset="0"/>
              <a:ea typeface="宋体" panose="02010600030101010101" pitchFamily="2" charset="-122"/>
              <a:sym typeface="+mn-ea"/>
            </a:endParaRPr>
          </a:p>
        </p:txBody>
      </p:sp>
      <p:pic>
        <p:nvPicPr>
          <p:cNvPr id="26630" name="图片 -2147482213"/>
          <p:cNvPicPr>
            <a:picLocks noChangeAspect="1"/>
          </p:cNvPicPr>
          <p:nvPr>
            <p:custDataLst>
              <p:tags r:id="rId2"/>
            </p:custDataLst>
          </p:nvPr>
        </p:nvPicPr>
        <p:blipFill>
          <a:blip r:embed="rId3"/>
          <a:stretch>
            <a:fillRect/>
          </a:stretch>
        </p:blipFill>
        <p:spPr>
          <a:xfrm>
            <a:off x="1209675" y="1577975"/>
            <a:ext cx="10182225" cy="4510088"/>
          </a:xfrm>
          <a:prstGeom prst="rect">
            <a:avLst/>
          </a:prstGeom>
          <a:noFill/>
          <a:ln w="9525">
            <a:noFill/>
          </a:ln>
        </p:spPr>
      </p:pic>
      <p:pic>
        <p:nvPicPr>
          <p:cNvPr id="26631" name="图片 -2147482192"/>
          <p:cNvPicPr>
            <a:picLocks noChangeAspect="1"/>
          </p:cNvPicPr>
          <p:nvPr>
            <p:custDataLst>
              <p:tags r:id="rId4"/>
            </p:custDataLst>
          </p:nvPr>
        </p:nvPicPr>
        <p:blipFill>
          <a:blip r:embed="rId5"/>
          <a:srcRect l="20190"/>
          <a:stretch>
            <a:fillRect/>
          </a:stretch>
        </p:blipFill>
        <p:spPr>
          <a:xfrm>
            <a:off x="5876925" y="1390650"/>
            <a:ext cx="5810250" cy="3454400"/>
          </a:xfrm>
          <a:prstGeom prst="rect">
            <a:avLst/>
          </a:prstGeom>
          <a:noFill/>
          <a:ln w="28575" cap="flat" cmpd="sng">
            <a:solidFill>
              <a:schemeClr val="accent1"/>
            </a:solidFill>
            <a:prstDash val="solid"/>
            <a:miter/>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7652"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27653" name="文本框 7"/>
          <p:cNvSpPr txBox="1"/>
          <p:nvPr/>
        </p:nvSpPr>
        <p:spPr>
          <a:xfrm>
            <a:off x="1143000" y="744538"/>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④缴存基数公积金账户调整</a:t>
            </a:r>
            <a:endParaRPr lang="zh-CN" altLang="en-US" dirty="0">
              <a:latin typeface="Arial" panose="020B0604020202020204" pitchFamily="34" charset="0"/>
              <a:ea typeface="微软雅黑" panose="020B0503020204020204" pitchFamily="34" charset="-122"/>
            </a:endParaRPr>
          </a:p>
        </p:txBody>
      </p:sp>
      <p:sp>
        <p:nvSpPr>
          <p:cNvPr id="27654" name="文本框 5"/>
          <p:cNvSpPr txBox="1"/>
          <p:nvPr/>
        </p:nvSpPr>
        <p:spPr>
          <a:xfrm>
            <a:off x="1143000" y="1152525"/>
            <a:ext cx="9869488" cy="646113"/>
          </a:xfrm>
          <a:prstGeom prst="rect">
            <a:avLst/>
          </a:prstGeom>
          <a:noFill/>
          <a:ln w="9525">
            <a:noFill/>
          </a:ln>
        </p:spPr>
        <p:txBody>
          <a:bodyPr>
            <a:spAutoFit/>
          </a:bodyPr>
          <a:p>
            <a:pPr>
              <a:buNone/>
            </a:pPr>
            <a:r>
              <a:rPr lang="zh-CN" altLang="x-none" dirty="0">
                <a:latin typeface="宋体" panose="02010600030101010101" pitchFamily="2" charset="-122"/>
                <a:ea typeface="宋体" panose="02010600030101010101" pitchFamily="2" charset="-122"/>
                <a:sym typeface="+mn-ea"/>
              </a:rPr>
              <a:t>单位应根据职工上一年度月平均工资的实际情况，每年调整一次住房公积金月缴存基数，由单位在</a:t>
            </a:r>
            <a:r>
              <a:rPr lang="en-US" altLang="zh-CN" dirty="0">
                <a:latin typeface="宋体" panose="02010600030101010101" pitchFamily="2" charset="-122"/>
                <a:ea typeface="宋体" panose="02010600030101010101" pitchFamily="2" charset="-122"/>
                <a:sym typeface="+mn-ea"/>
              </a:rPr>
              <a:t>6</a:t>
            </a:r>
            <a:r>
              <a:rPr lang="zh-CN" altLang="en-US" dirty="0">
                <a:latin typeface="宋体" panose="02010600030101010101" pitchFamily="2" charset="-122"/>
                <a:ea typeface="宋体" panose="02010600030101010101" pitchFamily="2" charset="-122"/>
                <a:sym typeface="+mn-ea"/>
              </a:rPr>
              <a:t>月份的公积金汇缴完成后如实申报。</a:t>
            </a:r>
            <a:r>
              <a:rPr lang="zh-CN" altLang="x-none" dirty="0">
                <a:latin typeface="宋体" panose="02010600030101010101" pitchFamily="2" charset="-122"/>
                <a:ea typeface="宋体" panose="02010600030101010101" pitchFamily="2" charset="-122"/>
              </a:rPr>
              <a:t>点击</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缴存基数公积金账户调整</a:t>
            </a:r>
            <a:r>
              <a:rPr lang="en-US" altLang="zh-CN" dirty="0">
                <a:latin typeface="宋体" panose="02010600030101010101" pitchFamily="2" charset="-122"/>
                <a:ea typeface="宋体" panose="02010600030101010101" pitchFamily="2" charset="-122"/>
              </a:rPr>
              <a:t>”</a:t>
            </a:r>
            <a:r>
              <a:rPr lang="zh-CN" altLang="x-none" dirty="0">
                <a:latin typeface="宋体" panose="02010600030101010101" pitchFamily="2" charset="-122"/>
                <a:ea typeface="宋体" panose="02010600030101010101" pitchFamily="2" charset="-122"/>
              </a:rPr>
              <a:t>图标，进入办理界面。</a:t>
            </a:r>
            <a:endParaRPr lang="zh-CN" altLang="x-none" dirty="0">
              <a:latin typeface="宋体" panose="02010600030101010101" pitchFamily="2" charset="-122"/>
              <a:ea typeface="宋体" panose="02010600030101010101" pitchFamily="2" charset="-122"/>
            </a:endParaRPr>
          </a:p>
        </p:txBody>
      </p:sp>
      <p:pic>
        <p:nvPicPr>
          <p:cNvPr id="27655" name="图片 3" descr="11"/>
          <p:cNvPicPr>
            <a:picLocks noChangeAspect="1"/>
          </p:cNvPicPr>
          <p:nvPr/>
        </p:nvPicPr>
        <p:blipFill>
          <a:blip r:embed="rId2"/>
          <a:stretch>
            <a:fillRect/>
          </a:stretch>
        </p:blipFill>
        <p:spPr>
          <a:xfrm>
            <a:off x="1743075" y="1941513"/>
            <a:ext cx="8705850" cy="4394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8676"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28677" name="图片 4" descr="12"/>
          <p:cNvPicPr>
            <a:picLocks noChangeAspect="1"/>
          </p:cNvPicPr>
          <p:nvPr/>
        </p:nvPicPr>
        <p:blipFill>
          <a:blip r:embed="rId2"/>
          <a:stretch>
            <a:fillRect/>
          </a:stretch>
        </p:blipFill>
        <p:spPr>
          <a:xfrm>
            <a:off x="1390650" y="1654175"/>
            <a:ext cx="9410700" cy="4606925"/>
          </a:xfrm>
          <a:prstGeom prst="rect">
            <a:avLst/>
          </a:prstGeom>
          <a:noFill/>
          <a:ln w="9525">
            <a:noFill/>
          </a:ln>
        </p:spPr>
      </p:pic>
      <p:sp>
        <p:nvSpPr>
          <p:cNvPr id="28678" name="文本框 5"/>
          <p:cNvSpPr txBox="1"/>
          <p:nvPr/>
        </p:nvSpPr>
        <p:spPr>
          <a:xfrm>
            <a:off x="1295400" y="876300"/>
            <a:ext cx="9685338" cy="646113"/>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rPr>
              <a:t>基数不变：选择</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批量基数调整</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，生成基数调整数据，系统默认所有职工的基数不变，点击</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提交</a:t>
            </a:r>
            <a:r>
              <a:rPr lang="en-US" altLang="zh-CN" dirty="0">
                <a:latin typeface="宋体" panose="02010600030101010101" pitchFamily="2" charset="-122"/>
                <a:ea typeface="宋体" panose="02010600030101010101" pitchFamily="2" charset="-122"/>
              </a:rPr>
              <a:t>” </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29700"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29701" name="文本框 4"/>
          <p:cNvSpPr txBox="1"/>
          <p:nvPr/>
        </p:nvSpPr>
        <p:spPr>
          <a:xfrm>
            <a:off x="1257300" y="823913"/>
            <a:ext cx="9648825" cy="922337"/>
          </a:xfrm>
          <a:prstGeom prst="rect">
            <a:avLst/>
          </a:prstGeom>
          <a:noFill/>
          <a:ln w="9525">
            <a:noFill/>
          </a:ln>
        </p:spPr>
        <p:txBody>
          <a:bodyPr>
            <a:spAutoFit/>
          </a:bodyPr>
          <a:p>
            <a:r>
              <a:rPr lang="zh-CN" altLang="en-US" dirty="0">
                <a:latin typeface="宋体" panose="02010600030101010101" pitchFamily="2" charset="-122"/>
                <a:ea typeface="宋体" panose="02010600030101010101" pitchFamily="2" charset="-122"/>
                <a:sym typeface="+mn-ea"/>
              </a:rPr>
              <a:t>个别基数调整：选择“批量基数调整”，生成基数调整数据，系统默认所有职工的基数不变，选择需要变更基数的职工，点击“编辑”，填入新的工资基数，点击“保存”，最后提交。（不变的职工不要删除）</a:t>
            </a:r>
            <a:endParaRPr lang="zh-CN" altLang="en-US" dirty="0">
              <a:latin typeface="宋体" panose="02010600030101010101" pitchFamily="2" charset="-122"/>
              <a:ea typeface="宋体" panose="02010600030101010101" pitchFamily="2" charset="-122"/>
              <a:sym typeface="+mn-ea"/>
            </a:endParaRPr>
          </a:p>
        </p:txBody>
      </p:sp>
      <p:pic>
        <p:nvPicPr>
          <p:cNvPr id="29702" name="图片 5" descr="131"/>
          <p:cNvPicPr>
            <a:picLocks noChangeAspect="1"/>
          </p:cNvPicPr>
          <p:nvPr/>
        </p:nvPicPr>
        <p:blipFill>
          <a:blip r:embed="rId2"/>
          <a:stretch>
            <a:fillRect/>
          </a:stretch>
        </p:blipFill>
        <p:spPr>
          <a:xfrm>
            <a:off x="1422400" y="1746250"/>
            <a:ext cx="9318625" cy="1541463"/>
          </a:xfrm>
          <a:prstGeom prst="rect">
            <a:avLst/>
          </a:prstGeom>
          <a:noFill/>
          <a:ln w="9525">
            <a:noFill/>
          </a:ln>
        </p:spPr>
      </p:pic>
      <p:pic>
        <p:nvPicPr>
          <p:cNvPr id="29703" name="图片 6" descr="132"/>
          <p:cNvPicPr>
            <a:picLocks noChangeAspect="1"/>
          </p:cNvPicPr>
          <p:nvPr/>
        </p:nvPicPr>
        <p:blipFill>
          <a:blip r:embed="rId3"/>
          <a:srcRect b="65921"/>
          <a:stretch>
            <a:fillRect/>
          </a:stretch>
        </p:blipFill>
        <p:spPr>
          <a:xfrm>
            <a:off x="1422400" y="3592513"/>
            <a:ext cx="9318625" cy="1979612"/>
          </a:xfrm>
          <a:prstGeom prst="rect">
            <a:avLst/>
          </a:prstGeom>
          <a:noFill/>
          <a:ln w="9525">
            <a:noFill/>
          </a:ln>
        </p:spPr>
      </p:pic>
      <p:pic>
        <p:nvPicPr>
          <p:cNvPr id="29704" name="图片 7" descr="132"/>
          <p:cNvPicPr>
            <a:picLocks noChangeAspect="1"/>
          </p:cNvPicPr>
          <p:nvPr/>
        </p:nvPicPr>
        <p:blipFill>
          <a:blip r:embed="rId3"/>
          <a:srcRect t="90759"/>
          <a:stretch>
            <a:fillRect/>
          </a:stretch>
        </p:blipFill>
        <p:spPr>
          <a:xfrm>
            <a:off x="1436688" y="5572125"/>
            <a:ext cx="9318625" cy="5365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0724"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4" name="文本框 3"/>
          <p:cNvSpPr txBox="1"/>
          <p:nvPr/>
        </p:nvSpPr>
        <p:spPr>
          <a:xfrm>
            <a:off x="1257300" y="857250"/>
            <a:ext cx="9421813" cy="803275"/>
          </a:xfrm>
          <a:prstGeom prst="rect">
            <a:avLst/>
          </a:prstGeom>
          <a:noFill/>
          <a:ln w="9525">
            <a:noFill/>
          </a:ln>
        </p:spPr>
        <p:txBody>
          <a:bodyPr/>
          <a:p>
            <a:r>
              <a:rPr lang="zh-CN" altLang="en-US" dirty="0">
                <a:latin typeface="宋体" panose="02010600030101010101" pitchFamily="2" charset="-122"/>
                <a:ea typeface="宋体" panose="02010600030101010101" pitchFamily="2" charset="-122"/>
              </a:rPr>
              <a:t>批量基数调整：选择“导出职工清册”下载表格，在下载的</a:t>
            </a:r>
            <a:r>
              <a:rPr lang="en-US" altLang="zh-CN" dirty="0">
                <a:latin typeface="宋体" panose="02010600030101010101" pitchFamily="2" charset="-122"/>
                <a:ea typeface="宋体" panose="02010600030101010101" pitchFamily="2" charset="-122"/>
              </a:rPr>
              <a:t>Excel</a:t>
            </a:r>
            <a:r>
              <a:rPr lang="zh-CN" altLang="en-US" dirty="0">
                <a:latin typeface="宋体" panose="02010600030101010101" pitchFamily="2" charset="-122"/>
                <a:ea typeface="宋体" panose="02010600030101010101" pitchFamily="2" charset="-122"/>
              </a:rPr>
              <a:t>表格中填入员工新的工资基数，保存文件。</a:t>
            </a:r>
            <a:endParaRPr lang="zh-CN" altLang="en-US" dirty="0">
              <a:latin typeface="宋体" panose="02010600030101010101" pitchFamily="2" charset="-122"/>
              <a:ea typeface="宋体" panose="02010600030101010101" pitchFamily="2" charset="-122"/>
            </a:endParaRPr>
          </a:p>
        </p:txBody>
      </p:sp>
      <p:pic>
        <p:nvPicPr>
          <p:cNvPr id="30726" name="Picture 3" descr="C:\Users\Administrator\Desktop\45.jpg"/>
          <p:cNvPicPr>
            <a:picLocks noChangeAspect="1"/>
          </p:cNvPicPr>
          <p:nvPr/>
        </p:nvPicPr>
        <p:blipFill>
          <a:blip r:embed="rId2"/>
          <a:stretch>
            <a:fillRect/>
          </a:stretch>
        </p:blipFill>
        <p:spPr>
          <a:xfrm>
            <a:off x="2757488" y="4343400"/>
            <a:ext cx="5976937" cy="2165350"/>
          </a:xfrm>
          <a:prstGeom prst="rect">
            <a:avLst/>
          </a:prstGeom>
          <a:noFill/>
          <a:ln w="9525">
            <a:noFill/>
          </a:ln>
        </p:spPr>
      </p:pic>
      <p:pic>
        <p:nvPicPr>
          <p:cNvPr id="30727" name="Picture 4" descr="C:\Users\Administrator\Desktop\456578.jpg"/>
          <p:cNvPicPr>
            <a:picLocks noChangeAspect="1"/>
          </p:cNvPicPr>
          <p:nvPr/>
        </p:nvPicPr>
        <p:blipFill>
          <a:blip r:embed="rId3"/>
          <a:stretch>
            <a:fillRect/>
          </a:stretch>
        </p:blipFill>
        <p:spPr>
          <a:xfrm>
            <a:off x="2409825" y="1771650"/>
            <a:ext cx="6800850" cy="23907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1748"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31749" name="Picture 6" descr="C:\Users\Administrator\Desktop\Scr.jpg"/>
          <p:cNvPicPr>
            <a:picLocks noChangeAspect="1"/>
          </p:cNvPicPr>
          <p:nvPr/>
        </p:nvPicPr>
        <p:blipFill>
          <a:blip r:embed="rId2"/>
          <a:stretch>
            <a:fillRect/>
          </a:stretch>
        </p:blipFill>
        <p:spPr>
          <a:xfrm>
            <a:off x="3244850" y="1519238"/>
            <a:ext cx="5702300" cy="2301875"/>
          </a:xfrm>
          <a:prstGeom prst="rect">
            <a:avLst/>
          </a:prstGeom>
          <a:noFill/>
          <a:ln w="9525">
            <a:noFill/>
          </a:ln>
        </p:spPr>
      </p:pic>
      <p:pic>
        <p:nvPicPr>
          <p:cNvPr id="31750" name="Picture 7" descr="C:\Users\Administrator\Desktop\Screensh.jpg"/>
          <p:cNvPicPr>
            <a:picLocks noChangeAspect="1"/>
          </p:cNvPicPr>
          <p:nvPr/>
        </p:nvPicPr>
        <p:blipFill>
          <a:blip r:embed="rId3"/>
          <a:stretch>
            <a:fillRect/>
          </a:stretch>
        </p:blipFill>
        <p:spPr>
          <a:xfrm>
            <a:off x="3357563" y="3821113"/>
            <a:ext cx="5589587" cy="2441575"/>
          </a:xfrm>
          <a:prstGeom prst="rect">
            <a:avLst/>
          </a:prstGeom>
          <a:noFill/>
          <a:ln w="9525">
            <a:noFill/>
          </a:ln>
        </p:spPr>
      </p:pic>
      <p:sp>
        <p:nvSpPr>
          <p:cNvPr id="31751" name="文本框 3"/>
          <p:cNvSpPr txBox="1"/>
          <p:nvPr/>
        </p:nvSpPr>
        <p:spPr>
          <a:xfrm>
            <a:off x="1381125" y="985838"/>
            <a:ext cx="9525000" cy="368300"/>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rPr>
              <a:t>批量基数调整：点击</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批量导入</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，上传</a:t>
            </a:r>
            <a:r>
              <a:rPr lang="en-US" altLang="zh-CN" dirty="0">
                <a:latin typeface="宋体" panose="02010600030101010101" pitchFamily="2" charset="-122"/>
                <a:ea typeface="宋体" panose="02010600030101010101" pitchFamily="2" charset="-122"/>
              </a:rPr>
              <a:t>Excel</a:t>
            </a:r>
            <a:r>
              <a:rPr lang="zh-CN" altLang="en-US" dirty="0">
                <a:latin typeface="宋体" panose="02010600030101010101" pitchFamily="2" charset="-122"/>
                <a:ea typeface="宋体" panose="02010600030101010101" pitchFamily="2" charset="-122"/>
              </a:rPr>
              <a:t>表格，点击系统右下角的</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提交</a:t>
            </a:r>
            <a:r>
              <a:rPr lang="en-US" altLang="zh-CN" dirty="0">
                <a:latin typeface="宋体" panose="02010600030101010101" pitchFamily="2" charset="-122"/>
                <a:ea typeface="宋体" panose="02010600030101010101" pitchFamily="2" charset="-122"/>
              </a:rPr>
              <a:t>” </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2772"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32773" name="文本框 4"/>
          <p:cNvSpPr txBox="1"/>
          <p:nvPr/>
        </p:nvSpPr>
        <p:spPr>
          <a:xfrm>
            <a:off x="977900" y="823913"/>
            <a:ext cx="9355138" cy="339725"/>
          </a:xfrm>
          <a:prstGeom prst="rect">
            <a:avLst/>
          </a:prstGeom>
          <a:noFill/>
          <a:ln w="9525">
            <a:noFill/>
          </a:ln>
        </p:spPr>
        <p:txBody>
          <a:bodyPr/>
          <a:p>
            <a:pPr>
              <a:buNone/>
            </a:pPr>
            <a:r>
              <a:rPr lang="zh-CN" altLang="en-US" dirty="0">
                <a:latin typeface="Arial" panose="020B0604020202020204" pitchFamily="34" charset="0"/>
                <a:ea typeface="微软雅黑" panose="020B0503020204020204" pitchFamily="34" charset="-122"/>
              </a:rPr>
              <a:t>⑤</a:t>
            </a:r>
            <a:r>
              <a:rPr lang="en-US" altLang="zh-CN" dirty="0">
                <a:latin typeface="Arial" panose="020B0604020202020204" pitchFamily="34" charset="0"/>
                <a:ea typeface="微软雅黑" panose="020B0503020204020204" pitchFamily="34" charset="-122"/>
                <a:sym typeface="+mn-ea"/>
              </a:rPr>
              <a:t>“</a:t>
            </a:r>
            <a:r>
              <a:rPr lang="zh-CN" altLang="en-US" dirty="0">
                <a:latin typeface="Arial" panose="020B0604020202020204" pitchFamily="34" charset="0"/>
                <a:ea typeface="微软雅黑" panose="020B0503020204020204" pitchFamily="34" charset="-122"/>
                <a:sym typeface="+mn-ea"/>
              </a:rPr>
              <a:t>缴存比例调整</a:t>
            </a:r>
            <a:r>
              <a:rPr lang="en-US" altLang="zh-CN" dirty="0">
                <a:latin typeface="Arial" panose="020B0604020202020204" pitchFamily="34" charset="0"/>
                <a:ea typeface="微软雅黑" panose="020B0503020204020204" pitchFamily="34" charset="-122"/>
                <a:sym typeface="+mn-ea"/>
              </a:rPr>
              <a:t>”</a:t>
            </a:r>
            <a:endParaRPr lang="zh-CN" altLang="en-US" dirty="0">
              <a:latin typeface="Arial" panose="020B0604020202020204" pitchFamily="34" charset="0"/>
              <a:ea typeface="微软雅黑" panose="020B0503020204020204" pitchFamily="34" charset="-122"/>
            </a:endParaRPr>
          </a:p>
          <a:p>
            <a:pPr>
              <a:buNone/>
            </a:pPr>
            <a:endParaRPr lang="zh-CN" altLang="en-US" dirty="0">
              <a:latin typeface="宋体" panose="02010600030101010101" pitchFamily="2" charset="-122"/>
              <a:ea typeface="宋体" panose="02010600030101010101" pitchFamily="2" charset="-122"/>
            </a:endParaRPr>
          </a:p>
        </p:txBody>
      </p:sp>
      <p:pic>
        <p:nvPicPr>
          <p:cNvPr id="32774" name="图片 572"/>
          <p:cNvPicPr>
            <a:picLocks noChangeAspect="1"/>
          </p:cNvPicPr>
          <p:nvPr/>
        </p:nvPicPr>
        <p:blipFill>
          <a:blip r:embed="rId2"/>
          <a:stretch>
            <a:fillRect/>
          </a:stretch>
        </p:blipFill>
        <p:spPr>
          <a:xfrm>
            <a:off x="1042988" y="1712913"/>
            <a:ext cx="10155237" cy="4391025"/>
          </a:xfrm>
          <a:prstGeom prst="rect">
            <a:avLst/>
          </a:prstGeom>
          <a:noFill/>
          <a:ln w="9525">
            <a:noFill/>
          </a:ln>
        </p:spPr>
      </p:pic>
      <p:sp>
        <p:nvSpPr>
          <p:cNvPr id="32775" name="文本框 6"/>
          <p:cNvSpPr txBox="1"/>
          <p:nvPr/>
        </p:nvSpPr>
        <p:spPr>
          <a:xfrm>
            <a:off x="982663" y="1274763"/>
            <a:ext cx="10026650" cy="327025"/>
          </a:xfrm>
          <a:prstGeom prst="rect">
            <a:avLst/>
          </a:prstGeom>
          <a:noFill/>
          <a:ln w="9525">
            <a:noFill/>
          </a:ln>
        </p:spPr>
        <p:txBody>
          <a:bodyPr/>
          <a:p>
            <a:pPr>
              <a:buNone/>
            </a:pPr>
            <a:r>
              <a:rPr lang="zh-CN" altLang="en-US" dirty="0">
                <a:latin typeface="宋体" panose="02010600030101010101" pitchFamily="2" charset="-122"/>
                <a:ea typeface="宋体" panose="02010600030101010101" pitchFamily="2" charset="-122"/>
                <a:sym typeface="+mn-ea"/>
              </a:rPr>
              <a:t>点击</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缴存比例调整</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图标，进入业务办理界面</a:t>
            </a:r>
            <a:endParaRPr lang="zh-CN" altLang="en-US" dirty="0">
              <a:latin typeface="宋体" panose="02010600030101010101" pitchFamily="2" charset="-122"/>
              <a:ea typeface="宋体" panose="02010600030101010101" pitchFamily="2" charset="-122"/>
            </a:endParaRPr>
          </a:p>
          <a:p>
            <a:pPr>
              <a:buNone/>
            </a:pPr>
            <a:endParaRPr lang="zh-CN" altLang="en-US" dirty="0">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nvSpPr>
        <p:spPr>
          <a:xfrm>
            <a:off x="9326563" y="5662613"/>
            <a:ext cx="628650" cy="627063"/>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5" name="椭圆 4"/>
          <p:cNvSpPr/>
          <p:nvPr/>
        </p:nvSpPr>
        <p:spPr>
          <a:xfrm>
            <a:off x="10377488" y="5087938"/>
            <a:ext cx="2190750" cy="2190750"/>
          </a:xfrm>
          <a:prstGeom prst="ellipse">
            <a:avLst/>
          </a:prstGeom>
          <a:gradFill flip="none" rotWithShape="1">
            <a:gsLst>
              <a:gs pos="0">
                <a:schemeClr val="accent1"/>
              </a:gs>
              <a:gs pos="100000">
                <a:schemeClr val="accent5"/>
              </a:gs>
            </a:gsLst>
            <a:lin ang="13500000" scaled="1"/>
            <a:tileRect/>
          </a:gra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椭圆 5"/>
          <p:cNvSpPr/>
          <p:nvPr/>
        </p:nvSpPr>
        <p:spPr>
          <a:xfrm>
            <a:off x="10726738" y="5437188"/>
            <a:ext cx="1492250" cy="1492250"/>
          </a:xfrm>
          <a:prstGeom prst="ellipse">
            <a:avLst/>
          </a:prstGeom>
          <a:solidFill>
            <a:schemeClr val="bg1"/>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 name="圆角矩形 3"/>
          <p:cNvSpPr/>
          <p:nvPr/>
        </p:nvSpPr>
        <p:spPr>
          <a:xfrm>
            <a:off x="4678363" y="692150"/>
            <a:ext cx="2703513" cy="920750"/>
          </a:xfrm>
          <a:prstGeom prst="roundRect">
            <a:avLst>
              <a:gd name="adj" fmla="val 50000"/>
            </a:avLst>
          </a:prstGeom>
          <a:solidFill>
            <a:srgbClr val="3489E7"/>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50" name="TextBox 15"/>
          <p:cNvSpPr txBox="1"/>
          <p:nvPr/>
        </p:nvSpPr>
        <p:spPr>
          <a:xfrm>
            <a:off x="4908550" y="828675"/>
            <a:ext cx="2263775" cy="647700"/>
          </a:xfrm>
          <a:prstGeom prst="rect">
            <a:avLst/>
          </a:prstGeom>
          <a:noFill/>
          <a:ln w="9525">
            <a:noFill/>
          </a:ln>
        </p:spPr>
        <p:txBody>
          <a:bodyPr>
            <a:spAutoFit/>
          </a:bodyPr>
          <a:p>
            <a:pPr algn="ctr">
              <a:buNone/>
            </a:pPr>
            <a:r>
              <a:rPr lang="zh-CN" altLang="en-US" sz="3600" b="1" dirty="0">
                <a:solidFill>
                  <a:schemeClr val="bg1"/>
                </a:solidFill>
                <a:latin typeface="微软雅黑" panose="020B0503020204020204" pitchFamily="34" charset="-122"/>
                <a:ea typeface="微软雅黑" panose="020B0503020204020204" pitchFamily="34" charset="-122"/>
              </a:rPr>
              <a:t>目    录</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nvGrpSpPr>
          <p:cNvPr id="6151" name="组合 119"/>
          <p:cNvGrpSpPr/>
          <p:nvPr/>
        </p:nvGrpSpPr>
        <p:grpSpPr>
          <a:xfrm>
            <a:off x="2241550" y="2259013"/>
            <a:ext cx="3001963" cy="642937"/>
            <a:chOff x="-1308935" y="3028308"/>
            <a:chExt cx="3000400" cy="642944"/>
          </a:xfrm>
        </p:grpSpPr>
        <p:sp>
          <p:nvSpPr>
            <p:cNvPr id="22" name="椭圆 21"/>
            <p:cNvSpPr/>
            <p:nvPr/>
          </p:nvSpPr>
          <p:spPr>
            <a:xfrm flipH="1">
              <a:off x="-1308935" y="3028308"/>
              <a:ext cx="642946" cy="642943"/>
            </a:xfrm>
            <a:prstGeom prst="ellipse">
              <a:avLst/>
            </a:prstGeom>
            <a:solidFill>
              <a:srgbClr val="3489E7"/>
            </a:solidFill>
            <a:ln w="19050"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mn-lt"/>
                <a:ea typeface="+mn-ea"/>
                <a:cs typeface="+mn-cs"/>
              </a:endParaRPr>
            </a:p>
          </p:txBody>
        </p:sp>
        <p:sp>
          <p:nvSpPr>
            <p:cNvPr id="23" name="圆角矩形 22"/>
            <p:cNvSpPr/>
            <p:nvPr/>
          </p:nvSpPr>
          <p:spPr>
            <a:xfrm>
              <a:off x="-594550" y="3028310"/>
              <a:ext cx="2286015" cy="642942"/>
            </a:xfrm>
            <a:prstGeom prst="roundRect">
              <a:avLst>
                <a:gd name="adj" fmla="val 50000"/>
              </a:avLst>
            </a:prstGeom>
            <a:solidFill>
              <a:srgbClr val="3489E7"/>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圆角矩形 23"/>
            <p:cNvSpPr/>
            <p:nvPr/>
          </p:nvSpPr>
          <p:spPr>
            <a:xfrm>
              <a:off x="-445960" y="3153405"/>
              <a:ext cx="1994769" cy="385765"/>
            </a:xfrm>
            <a:prstGeom prst="roundRect">
              <a:avLst>
                <a:gd name="adj" fmla="val 50000"/>
              </a:avLst>
            </a:prstGeom>
            <a:gradFill>
              <a:gsLst>
                <a:gs pos="0">
                  <a:sysClr val="window" lastClr="FFFFFF"/>
                </a:gs>
                <a:gs pos="100000">
                  <a:srgbClr val="D4D4D4"/>
                </a:gs>
              </a:gsLst>
              <a:lin ang="16200000" scaled="0"/>
            </a:gradFill>
            <a:ln w="25400">
              <a:gradFill>
                <a:gsLst>
                  <a:gs pos="0">
                    <a:schemeClr val="accent1">
                      <a:lumMod val="5000"/>
                      <a:lumOff val="95000"/>
                    </a:schemeClr>
                  </a:gs>
                  <a:gs pos="100000">
                    <a:schemeClr val="bg1"/>
                  </a:gs>
                </a:gsLst>
                <a:lin ang="5400000" scaled="1"/>
              </a:gra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206" name="TextBox 73"/>
            <p:cNvSpPr txBox="1"/>
            <p:nvPr/>
          </p:nvSpPr>
          <p:spPr>
            <a:xfrm>
              <a:off x="-1237180" y="3141973"/>
              <a:ext cx="448310" cy="398780"/>
            </a:xfrm>
            <a:prstGeom prst="rect">
              <a:avLst/>
            </a:prstGeom>
            <a:noFill/>
            <a:ln w="9525">
              <a:noFill/>
            </a:ln>
          </p:spPr>
          <p:txBody>
            <a:bodyPr>
              <a:spAutoFit/>
            </a:bodyPr>
            <a:p>
              <a:pPr algn="ctr">
                <a:buNone/>
              </a:pPr>
              <a:r>
                <a:rPr lang="en-US" altLang="zh-CN" sz="2000" b="1" dirty="0">
                  <a:solidFill>
                    <a:schemeClr val="bg1"/>
                  </a:solidFill>
                  <a:latin typeface="Arial" panose="020B0604020202020204" pitchFamily="34" charset="0"/>
                  <a:ea typeface="微软雅黑" panose="020B0503020204020204" pitchFamily="34" charset="-122"/>
                </a:rPr>
                <a:t>1</a:t>
              </a:r>
              <a:endParaRPr lang="zh-CN" altLang="en-US" sz="2000" b="1" dirty="0">
                <a:solidFill>
                  <a:schemeClr val="bg1"/>
                </a:solidFill>
                <a:latin typeface="Arial" panose="020B0604020202020204" pitchFamily="34" charset="0"/>
                <a:ea typeface="微软雅黑" panose="020B0503020204020204" pitchFamily="34" charset="-122"/>
              </a:endParaRPr>
            </a:p>
          </p:txBody>
        </p:sp>
        <p:sp>
          <p:nvSpPr>
            <p:cNvPr id="6207" name="TextBox 85"/>
            <p:cNvSpPr txBox="1"/>
            <p:nvPr/>
          </p:nvSpPr>
          <p:spPr>
            <a:xfrm>
              <a:off x="-451674" y="3171186"/>
              <a:ext cx="2000264" cy="368300"/>
            </a:xfrm>
            <a:prstGeom prst="rect">
              <a:avLst/>
            </a:prstGeom>
            <a:noFill/>
            <a:ln w="9525">
              <a:noFill/>
            </a:ln>
          </p:spPr>
          <p:txBody>
            <a:bodyPr>
              <a:spAutoFit/>
            </a:bodyPr>
            <a:p>
              <a:pPr algn="ctr"/>
              <a:r>
                <a:rPr lang="zh-CN" altLang="en-US" b="1" dirty="0">
                  <a:latin typeface="幼圆"/>
                  <a:ea typeface="幼圆"/>
                  <a:sym typeface="+mn-ea"/>
                </a:rPr>
                <a:t>网厅登录</a:t>
              </a:r>
              <a:endParaRPr lang="zh-CN" altLang="en-US" b="1" dirty="0">
                <a:latin typeface="幼圆"/>
                <a:ea typeface="幼圆"/>
              </a:endParaRPr>
            </a:p>
          </p:txBody>
        </p:sp>
      </p:grpSp>
      <p:grpSp>
        <p:nvGrpSpPr>
          <p:cNvPr id="6152" name="组合 121"/>
          <p:cNvGrpSpPr/>
          <p:nvPr/>
        </p:nvGrpSpPr>
        <p:grpSpPr>
          <a:xfrm>
            <a:off x="2233613" y="3649663"/>
            <a:ext cx="3000375" cy="787400"/>
            <a:chOff x="977066" y="4143379"/>
            <a:chExt cx="3000400" cy="788037"/>
          </a:xfrm>
        </p:grpSpPr>
        <p:sp>
          <p:nvSpPr>
            <p:cNvPr id="28" name="椭圆 27"/>
            <p:cNvSpPr/>
            <p:nvPr/>
          </p:nvSpPr>
          <p:spPr>
            <a:xfrm flipH="1">
              <a:off x="977066" y="4143379"/>
              <a:ext cx="642946" cy="642943"/>
            </a:xfrm>
            <a:prstGeom prst="ellipse">
              <a:avLst/>
            </a:prstGeom>
            <a:solidFill>
              <a:srgbClr val="EC6E72"/>
            </a:solidFill>
            <a:ln w="19050"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mn-lt"/>
                <a:ea typeface="+mn-ea"/>
                <a:cs typeface="+mn-cs"/>
              </a:endParaRPr>
            </a:p>
          </p:txBody>
        </p:sp>
        <p:sp>
          <p:nvSpPr>
            <p:cNvPr id="30" name="圆角矩形 29"/>
            <p:cNvSpPr/>
            <p:nvPr/>
          </p:nvSpPr>
          <p:spPr>
            <a:xfrm>
              <a:off x="1691451" y="4143381"/>
              <a:ext cx="2286015" cy="642942"/>
            </a:xfrm>
            <a:prstGeom prst="roundRect">
              <a:avLst>
                <a:gd name="adj" fmla="val 50000"/>
              </a:avLst>
            </a:prstGeom>
            <a:solidFill>
              <a:srgbClr val="EC7074"/>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圆角矩形 30"/>
            <p:cNvSpPr/>
            <p:nvPr/>
          </p:nvSpPr>
          <p:spPr>
            <a:xfrm>
              <a:off x="1834326" y="4286256"/>
              <a:ext cx="1994769" cy="385765"/>
            </a:xfrm>
            <a:prstGeom prst="roundRect">
              <a:avLst>
                <a:gd name="adj" fmla="val 50000"/>
              </a:avLst>
            </a:prstGeom>
            <a:gradFill>
              <a:gsLst>
                <a:gs pos="0">
                  <a:sysClr val="window" lastClr="FFFFFF"/>
                </a:gs>
                <a:gs pos="100000">
                  <a:srgbClr val="D4D4D4"/>
                </a:gs>
              </a:gsLst>
              <a:lin ang="16200000" scaled="0"/>
            </a:gradFill>
            <a:ln w="25400">
              <a:gradFill>
                <a:gsLst>
                  <a:gs pos="0">
                    <a:schemeClr val="accent1">
                      <a:lumMod val="5000"/>
                      <a:lumOff val="95000"/>
                    </a:schemeClr>
                  </a:gs>
                  <a:gs pos="100000">
                    <a:schemeClr val="bg1"/>
                  </a:gs>
                </a:gsLst>
                <a:lin ang="5400000" scaled="1"/>
              </a:gra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99" name="TextBox 75"/>
            <p:cNvSpPr txBox="1"/>
            <p:nvPr/>
          </p:nvSpPr>
          <p:spPr>
            <a:xfrm>
              <a:off x="1048821" y="4286254"/>
              <a:ext cx="448945" cy="398780"/>
            </a:xfrm>
            <a:prstGeom prst="rect">
              <a:avLst/>
            </a:prstGeom>
            <a:noFill/>
            <a:ln w="9525">
              <a:noFill/>
            </a:ln>
          </p:spPr>
          <p:txBody>
            <a:bodyPr>
              <a:spAutoFit/>
            </a:bodyPr>
            <a:p>
              <a:pPr>
                <a:buNone/>
              </a:pPr>
              <a:r>
                <a:rPr lang="en-US" altLang="zh-CN" sz="2000" b="1" dirty="0">
                  <a:solidFill>
                    <a:schemeClr val="bg1"/>
                  </a:solidFill>
                  <a:latin typeface="Arial" panose="020B0604020202020204" pitchFamily="34" charset="0"/>
                  <a:ea typeface="微软雅黑" panose="020B0503020204020204" pitchFamily="34" charset="-122"/>
                </a:rPr>
                <a:t> </a:t>
              </a:r>
              <a:endParaRPr lang="zh-CN" altLang="en-US" sz="2000" b="1" dirty="0">
                <a:solidFill>
                  <a:schemeClr val="bg1"/>
                </a:solidFill>
                <a:latin typeface="Arial" panose="020B0604020202020204" pitchFamily="34" charset="0"/>
                <a:ea typeface="微软雅黑" panose="020B0503020204020204" pitchFamily="34" charset="-122"/>
              </a:endParaRPr>
            </a:p>
          </p:txBody>
        </p:sp>
        <p:sp>
          <p:nvSpPr>
            <p:cNvPr id="6200" name="TextBox 87"/>
            <p:cNvSpPr txBox="1"/>
            <p:nvPr/>
          </p:nvSpPr>
          <p:spPr>
            <a:xfrm>
              <a:off x="1977202" y="4286256"/>
              <a:ext cx="1714512" cy="645160"/>
            </a:xfrm>
            <a:prstGeom prst="rect">
              <a:avLst/>
            </a:prstGeom>
            <a:noFill/>
            <a:ln w="9525">
              <a:noFill/>
            </a:ln>
          </p:spPr>
          <p:txBody>
            <a:bodyPr>
              <a:spAutoFit/>
            </a:bodyPr>
            <a:p>
              <a:pPr algn="ctr">
                <a:buNone/>
              </a:pPr>
              <a:r>
                <a:rPr lang="zh-CN" altLang="en-US" b="1" dirty="0">
                  <a:latin typeface="幼圆"/>
                  <a:ea typeface="幼圆"/>
                </a:rPr>
                <a:t>单位账户管理</a:t>
              </a:r>
              <a:endParaRPr lang="zh-CN" altLang="en-US" b="1" dirty="0">
                <a:latin typeface="幼圆"/>
                <a:ea typeface="幼圆"/>
              </a:endParaRPr>
            </a:p>
            <a:p>
              <a:pPr algn="ctr">
                <a:buNone/>
              </a:pPr>
              <a:endParaRPr lang="zh-CN" altLang="en-US" b="1" dirty="0">
                <a:latin typeface="楷体" panose="02010609060101010101" pitchFamily="49" charset="-122"/>
                <a:ea typeface="楷体" panose="02010609060101010101" pitchFamily="49" charset="-122"/>
              </a:endParaRPr>
            </a:p>
          </p:txBody>
        </p:sp>
      </p:grpSp>
      <p:sp>
        <p:nvSpPr>
          <p:cNvPr id="6153" name="TextBox 74"/>
          <p:cNvSpPr txBox="1"/>
          <p:nvPr/>
        </p:nvSpPr>
        <p:spPr>
          <a:xfrm>
            <a:off x="2314575" y="3779838"/>
            <a:ext cx="477838" cy="398462"/>
          </a:xfrm>
          <a:prstGeom prst="rect">
            <a:avLst/>
          </a:prstGeom>
          <a:noFill/>
          <a:ln w="9525">
            <a:noFill/>
          </a:ln>
        </p:spPr>
        <p:txBody>
          <a:bodyPr>
            <a:spAutoFit/>
          </a:bodyPr>
          <a:p>
            <a:pPr algn="ctr">
              <a:buNone/>
            </a:pPr>
            <a:r>
              <a:rPr lang="en-US" altLang="zh-CN" sz="2000" b="1" dirty="0">
                <a:solidFill>
                  <a:schemeClr val="bg1"/>
                </a:solidFill>
                <a:latin typeface="Arial" panose="020B0604020202020204" pitchFamily="34" charset="0"/>
                <a:ea typeface="微软雅黑" panose="020B0503020204020204" pitchFamily="34" charset="-122"/>
              </a:rPr>
              <a:t>2</a:t>
            </a:r>
            <a:endParaRPr lang="en-US" altLang="zh-CN" sz="2000" b="1" dirty="0">
              <a:solidFill>
                <a:schemeClr val="bg1"/>
              </a:solidFill>
              <a:latin typeface="Arial" panose="020B0604020202020204" pitchFamily="34" charset="0"/>
              <a:ea typeface="微软雅黑" panose="020B0503020204020204" pitchFamily="34" charset="-122"/>
            </a:endParaRPr>
          </a:p>
        </p:txBody>
      </p:sp>
      <p:grpSp>
        <p:nvGrpSpPr>
          <p:cNvPr id="6154" name="组合 12"/>
          <p:cNvGrpSpPr/>
          <p:nvPr/>
        </p:nvGrpSpPr>
        <p:grpSpPr>
          <a:xfrm>
            <a:off x="2235200" y="4973638"/>
            <a:ext cx="3000375" cy="642937"/>
            <a:chOff x="977065" y="2714618"/>
            <a:chExt cx="3000400" cy="642944"/>
          </a:xfrm>
        </p:grpSpPr>
        <p:sp>
          <p:nvSpPr>
            <p:cNvPr id="14" name="椭圆 13"/>
            <p:cNvSpPr/>
            <p:nvPr/>
          </p:nvSpPr>
          <p:spPr>
            <a:xfrm flipH="1">
              <a:off x="977065" y="2714618"/>
              <a:ext cx="642946" cy="642943"/>
            </a:xfrm>
            <a:prstGeom prst="ellipse">
              <a:avLst/>
            </a:prstGeom>
            <a:solidFill>
              <a:srgbClr val="3489E7"/>
            </a:solidFill>
            <a:ln w="19050"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mn-lt"/>
                <a:ea typeface="+mn-ea"/>
                <a:cs typeface="+mn-cs"/>
              </a:endParaRPr>
            </a:p>
          </p:txBody>
        </p:sp>
        <p:sp>
          <p:nvSpPr>
            <p:cNvPr id="17" name="圆角矩形 16"/>
            <p:cNvSpPr/>
            <p:nvPr/>
          </p:nvSpPr>
          <p:spPr>
            <a:xfrm>
              <a:off x="1691450" y="2714620"/>
              <a:ext cx="2286015" cy="642942"/>
            </a:xfrm>
            <a:prstGeom prst="roundRect">
              <a:avLst>
                <a:gd name="adj" fmla="val 50000"/>
              </a:avLst>
            </a:prstGeom>
            <a:solidFill>
              <a:srgbClr val="3489E7"/>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圆角矩形 33"/>
            <p:cNvSpPr/>
            <p:nvPr/>
          </p:nvSpPr>
          <p:spPr>
            <a:xfrm>
              <a:off x="1834325" y="2857495"/>
              <a:ext cx="1994769" cy="385765"/>
            </a:xfrm>
            <a:prstGeom prst="roundRect">
              <a:avLst>
                <a:gd name="adj" fmla="val 50000"/>
              </a:avLst>
            </a:prstGeom>
            <a:gradFill>
              <a:gsLst>
                <a:gs pos="0">
                  <a:sysClr val="window" lastClr="FFFFFF"/>
                </a:gs>
                <a:gs pos="100000">
                  <a:srgbClr val="D4D4D4"/>
                </a:gs>
              </a:gsLst>
              <a:lin ang="16200000" scaled="0"/>
            </a:gradFill>
            <a:ln w="25400">
              <a:gradFill>
                <a:gsLst>
                  <a:gs pos="0">
                    <a:schemeClr val="accent1">
                      <a:lumMod val="5000"/>
                      <a:lumOff val="95000"/>
                    </a:schemeClr>
                  </a:gs>
                  <a:gs pos="100000">
                    <a:schemeClr val="bg1"/>
                  </a:gs>
                </a:gsLst>
                <a:lin ang="5400000" scaled="1"/>
              </a:gra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92" name="TextBox 73"/>
            <p:cNvSpPr txBox="1"/>
            <p:nvPr/>
          </p:nvSpPr>
          <p:spPr>
            <a:xfrm>
              <a:off x="1048820" y="2828283"/>
              <a:ext cx="448310" cy="398780"/>
            </a:xfrm>
            <a:prstGeom prst="rect">
              <a:avLst/>
            </a:prstGeom>
            <a:noFill/>
            <a:ln w="9525">
              <a:noFill/>
            </a:ln>
          </p:spPr>
          <p:txBody>
            <a:bodyPr>
              <a:spAutoFit/>
            </a:bodyPr>
            <a:p>
              <a:pPr algn="ctr">
                <a:buNone/>
              </a:pPr>
              <a:r>
                <a:rPr lang="en-US" altLang="zh-CN" sz="2000" b="1" dirty="0">
                  <a:solidFill>
                    <a:schemeClr val="bg1"/>
                  </a:solidFill>
                  <a:latin typeface="Arial" panose="020B0604020202020204" pitchFamily="34" charset="0"/>
                  <a:ea typeface="微软雅黑" panose="020B0503020204020204" pitchFamily="34" charset="-122"/>
                </a:rPr>
                <a:t>3</a:t>
              </a:r>
              <a:endParaRPr lang="en-US" altLang="zh-CN" sz="2000" b="1" dirty="0">
                <a:solidFill>
                  <a:schemeClr val="bg1"/>
                </a:solidFill>
                <a:latin typeface="Arial" panose="020B0604020202020204" pitchFamily="34" charset="0"/>
                <a:ea typeface="微软雅黑" panose="020B0503020204020204" pitchFamily="34" charset="-122"/>
              </a:endParaRPr>
            </a:p>
          </p:txBody>
        </p:sp>
        <p:sp>
          <p:nvSpPr>
            <p:cNvPr id="6193" name="TextBox 85"/>
            <p:cNvSpPr txBox="1"/>
            <p:nvPr/>
          </p:nvSpPr>
          <p:spPr>
            <a:xfrm>
              <a:off x="1834326" y="2857496"/>
              <a:ext cx="2000264" cy="368300"/>
            </a:xfrm>
            <a:prstGeom prst="rect">
              <a:avLst/>
            </a:prstGeom>
            <a:noFill/>
            <a:ln w="9525">
              <a:noFill/>
            </a:ln>
          </p:spPr>
          <p:txBody>
            <a:bodyPr>
              <a:spAutoFit/>
            </a:bodyPr>
            <a:p>
              <a:pPr algn="ctr">
                <a:buNone/>
              </a:pPr>
              <a:r>
                <a:rPr lang="zh-CN" altLang="en-US" b="1" dirty="0">
                  <a:latin typeface="幼圆"/>
                  <a:ea typeface="幼圆"/>
                </a:rPr>
                <a:t>职工账户管理</a:t>
              </a:r>
              <a:endParaRPr lang="zh-CN" altLang="en-US" b="1" dirty="0">
                <a:latin typeface="幼圆"/>
                <a:ea typeface="幼圆"/>
              </a:endParaRPr>
            </a:p>
          </p:txBody>
        </p:sp>
      </p:grpSp>
      <p:grpSp>
        <p:nvGrpSpPr>
          <p:cNvPr id="6155" name="组合 36"/>
          <p:cNvGrpSpPr/>
          <p:nvPr/>
        </p:nvGrpSpPr>
        <p:grpSpPr>
          <a:xfrm>
            <a:off x="6831013" y="2259013"/>
            <a:ext cx="3000375" cy="642937"/>
            <a:chOff x="977066" y="4143379"/>
            <a:chExt cx="3000400" cy="642944"/>
          </a:xfrm>
        </p:grpSpPr>
        <p:sp>
          <p:nvSpPr>
            <p:cNvPr id="38" name="椭圆 37"/>
            <p:cNvSpPr/>
            <p:nvPr/>
          </p:nvSpPr>
          <p:spPr>
            <a:xfrm flipH="1">
              <a:off x="977066" y="4143379"/>
              <a:ext cx="642946" cy="642943"/>
            </a:xfrm>
            <a:prstGeom prst="ellipse">
              <a:avLst/>
            </a:prstGeom>
            <a:solidFill>
              <a:srgbClr val="EC6E72"/>
            </a:solidFill>
            <a:ln w="19050"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mn-lt"/>
                <a:ea typeface="+mn-ea"/>
                <a:cs typeface="+mn-cs"/>
              </a:endParaRPr>
            </a:p>
          </p:txBody>
        </p:sp>
        <p:sp>
          <p:nvSpPr>
            <p:cNvPr id="39" name="圆角矩形 38"/>
            <p:cNvSpPr/>
            <p:nvPr/>
          </p:nvSpPr>
          <p:spPr>
            <a:xfrm>
              <a:off x="1691451" y="4143381"/>
              <a:ext cx="2286015" cy="642942"/>
            </a:xfrm>
            <a:prstGeom prst="roundRect">
              <a:avLst>
                <a:gd name="adj" fmla="val 50000"/>
              </a:avLst>
            </a:prstGeom>
            <a:solidFill>
              <a:srgbClr val="EC7074"/>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圆角矩形 39"/>
            <p:cNvSpPr/>
            <p:nvPr/>
          </p:nvSpPr>
          <p:spPr>
            <a:xfrm>
              <a:off x="1834326" y="4286256"/>
              <a:ext cx="1994769" cy="385765"/>
            </a:xfrm>
            <a:prstGeom prst="roundRect">
              <a:avLst>
                <a:gd name="adj" fmla="val 50000"/>
              </a:avLst>
            </a:prstGeom>
            <a:gradFill>
              <a:gsLst>
                <a:gs pos="0">
                  <a:sysClr val="window" lastClr="FFFFFF"/>
                </a:gs>
                <a:gs pos="100000">
                  <a:srgbClr val="D4D4D4"/>
                </a:gs>
              </a:gsLst>
              <a:lin ang="16200000" scaled="0"/>
            </a:gradFill>
            <a:ln w="25400">
              <a:gradFill>
                <a:gsLst>
                  <a:gs pos="0">
                    <a:schemeClr val="accent1">
                      <a:lumMod val="5000"/>
                      <a:lumOff val="95000"/>
                    </a:schemeClr>
                  </a:gs>
                  <a:gs pos="100000">
                    <a:schemeClr val="bg1"/>
                  </a:gs>
                </a:gsLst>
                <a:lin ang="5400000" scaled="1"/>
              </a:gra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85" name="TextBox 75"/>
            <p:cNvSpPr txBox="1"/>
            <p:nvPr/>
          </p:nvSpPr>
          <p:spPr>
            <a:xfrm>
              <a:off x="1048821" y="4286254"/>
              <a:ext cx="448945" cy="398780"/>
            </a:xfrm>
            <a:prstGeom prst="rect">
              <a:avLst/>
            </a:prstGeom>
            <a:noFill/>
            <a:ln w="9525">
              <a:noFill/>
            </a:ln>
          </p:spPr>
          <p:txBody>
            <a:bodyPr>
              <a:spAutoFit/>
            </a:bodyPr>
            <a:p>
              <a:pPr>
                <a:buNone/>
              </a:pPr>
              <a:r>
                <a:rPr lang="en-US" altLang="zh-CN" sz="2000" b="1" dirty="0">
                  <a:solidFill>
                    <a:schemeClr val="bg1"/>
                  </a:solidFill>
                  <a:latin typeface="Arial" panose="020B0604020202020204" pitchFamily="34" charset="0"/>
                  <a:ea typeface="微软雅黑" panose="020B0503020204020204" pitchFamily="34" charset="-122"/>
                </a:rPr>
                <a:t> </a:t>
              </a:r>
              <a:endParaRPr lang="zh-CN" altLang="en-US" sz="2000" b="1" dirty="0">
                <a:solidFill>
                  <a:schemeClr val="bg1"/>
                </a:solidFill>
                <a:latin typeface="Arial" panose="020B0604020202020204" pitchFamily="34" charset="0"/>
                <a:ea typeface="微软雅黑" panose="020B0503020204020204" pitchFamily="34" charset="-122"/>
              </a:endParaRPr>
            </a:p>
          </p:txBody>
        </p:sp>
        <p:sp>
          <p:nvSpPr>
            <p:cNvPr id="6186" name="TextBox 87"/>
            <p:cNvSpPr txBox="1"/>
            <p:nvPr/>
          </p:nvSpPr>
          <p:spPr>
            <a:xfrm>
              <a:off x="1834316" y="4286254"/>
              <a:ext cx="1994535" cy="368300"/>
            </a:xfrm>
            <a:prstGeom prst="rect">
              <a:avLst/>
            </a:prstGeom>
            <a:noFill/>
            <a:ln w="9525">
              <a:noFill/>
            </a:ln>
          </p:spPr>
          <p:txBody>
            <a:bodyPr>
              <a:spAutoFit/>
            </a:bodyPr>
            <a:p>
              <a:pPr algn="ctr">
                <a:buNone/>
              </a:pPr>
              <a:r>
                <a:rPr lang="zh-CN" altLang="en-US" b="1" dirty="0">
                  <a:latin typeface="幼圆"/>
                  <a:ea typeface="幼圆"/>
                  <a:sym typeface="+mn-ea"/>
                </a:rPr>
                <a:t>单位汇补缴管理</a:t>
              </a:r>
              <a:endParaRPr lang="zh-CN" altLang="en-US" b="1" dirty="0">
                <a:latin typeface="楷体" panose="02010609060101010101" pitchFamily="49" charset="-122"/>
                <a:ea typeface="楷体" panose="02010609060101010101" pitchFamily="49" charset="-122"/>
              </a:endParaRPr>
            </a:p>
          </p:txBody>
        </p:sp>
      </p:grpSp>
      <p:sp>
        <p:nvSpPr>
          <p:cNvPr id="6156" name="TextBox 74"/>
          <p:cNvSpPr txBox="1"/>
          <p:nvPr/>
        </p:nvSpPr>
        <p:spPr>
          <a:xfrm>
            <a:off x="6902450" y="2393950"/>
            <a:ext cx="479425" cy="398463"/>
          </a:xfrm>
          <a:prstGeom prst="rect">
            <a:avLst/>
          </a:prstGeom>
          <a:noFill/>
          <a:ln w="9525">
            <a:noFill/>
          </a:ln>
        </p:spPr>
        <p:txBody>
          <a:bodyPr>
            <a:spAutoFit/>
          </a:bodyPr>
          <a:p>
            <a:pPr algn="ctr">
              <a:buNone/>
            </a:pPr>
            <a:r>
              <a:rPr lang="en-US" altLang="zh-CN" sz="2000" b="1" dirty="0">
                <a:solidFill>
                  <a:schemeClr val="bg1"/>
                </a:solidFill>
                <a:latin typeface="Arial" panose="020B0604020202020204" pitchFamily="34" charset="0"/>
                <a:ea typeface="微软雅黑" panose="020B0503020204020204" pitchFamily="34" charset="-122"/>
              </a:rPr>
              <a:t>4</a:t>
            </a:r>
            <a:endParaRPr lang="en-US" altLang="zh-CN" sz="2000" b="1" dirty="0">
              <a:solidFill>
                <a:schemeClr val="bg1"/>
              </a:solidFill>
              <a:latin typeface="Arial" panose="020B0604020202020204" pitchFamily="34" charset="0"/>
              <a:ea typeface="微软雅黑" panose="020B0503020204020204" pitchFamily="34" charset="-122"/>
            </a:endParaRPr>
          </a:p>
        </p:txBody>
      </p:sp>
      <p:grpSp>
        <p:nvGrpSpPr>
          <p:cNvPr id="6157" name="组合 43"/>
          <p:cNvGrpSpPr/>
          <p:nvPr/>
        </p:nvGrpSpPr>
        <p:grpSpPr>
          <a:xfrm>
            <a:off x="6831013" y="3649663"/>
            <a:ext cx="3000375" cy="642937"/>
            <a:chOff x="977065" y="2714618"/>
            <a:chExt cx="3000400" cy="642944"/>
          </a:xfrm>
        </p:grpSpPr>
        <p:sp>
          <p:nvSpPr>
            <p:cNvPr id="45" name="椭圆 44"/>
            <p:cNvSpPr/>
            <p:nvPr/>
          </p:nvSpPr>
          <p:spPr>
            <a:xfrm flipH="1">
              <a:off x="977065" y="2714618"/>
              <a:ext cx="642946" cy="642943"/>
            </a:xfrm>
            <a:prstGeom prst="ellipse">
              <a:avLst/>
            </a:prstGeom>
            <a:solidFill>
              <a:srgbClr val="3489E7"/>
            </a:solidFill>
            <a:ln w="19050"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mn-lt"/>
                <a:ea typeface="+mn-ea"/>
                <a:cs typeface="+mn-cs"/>
              </a:endParaRPr>
            </a:p>
          </p:txBody>
        </p:sp>
        <p:sp>
          <p:nvSpPr>
            <p:cNvPr id="46" name="圆角矩形 45"/>
            <p:cNvSpPr/>
            <p:nvPr/>
          </p:nvSpPr>
          <p:spPr>
            <a:xfrm>
              <a:off x="1691450" y="2714620"/>
              <a:ext cx="2286015" cy="642942"/>
            </a:xfrm>
            <a:prstGeom prst="roundRect">
              <a:avLst>
                <a:gd name="adj" fmla="val 50000"/>
              </a:avLst>
            </a:prstGeom>
            <a:solidFill>
              <a:srgbClr val="3489E7"/>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7" name="圆角矩形 46"/>
            <p:cNvSpPr/>
            <p:nvPr/>
          </p:nvSpPr>
          <p:spPr>
            <a:xfrm>
              <a:off x="1834325" y="2857495"/>
              <a:ext cx="1994769" cy="385765"/>
            </a:xfrm>
            <a:prstGeom prst="roundRect">
              <a:avLst>
                <a:gd name="adj" fmla="val 50000"/>
              </a:avLst>
            </a:prstGeom>
            <a:gradFill>
              <a:gsLst>
                <a:gs pos="0">
                  <a:sysClr val="window" lastClr="FFFFFF"/>
                </a:gs>
                <a:gs pos="100000">
                  <a:srgbClr val="D4D4D4"/>
                </a:gs>
              </a:gsLst>
              <a:lin ang="16200000" scaled="0"/>
            </a:gradFill>
            <a:ln w="25400">
              <a:gradFill>
                <a:gsLst>
                  <a:gs pos="0">
                    <a:schemeClr val="accent1">
                      <a:lumMod val="5000"/>
                      <a:lumOff val="95000"/>
                    </a:schemeClr>
                  </a:gs>
                  <a:gs pos="100000">
                    <a:schemeClr val="bg1"/>
                  </a:gs>
                </a:gsLst>
                <a:lin ang="5400000" scaled="1"/>
              </a:gra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78" name="TextBox 73"/>
            <p:cNvSpPr txBox="1"/>
            <p:nvPr/>
          </p:nvSpPr>
          <p:spPr>
            <a:xfrm>
              <a:off x="1048820" y="2828283"/>
              <a:ext cx="448310" cy="398780"/>
            </a:xfrm>
            <a:prstGeom prst="rect">
              <a:avLst/>
            </a:prstGeom>
            <a:noFill/>
            <a:ln w="9525">
              <a:noFill/>
            </a:ln>
          </p:spPr>
          <p:txBody>
            <a:bodyPr>
              <a:spAutoFit/>
            </a:bodyPr>
            <a:p>
              <a:pPr algn="ctr">
                <a:buNone/>
              </a:pPr>
              <a:r>
                <a:rPr lang="en-US" altLang="zh-CN" sz="2000" b="1" dirty="0">
                  <a:solidFill>
                    <a:schemeClr val="bg1"/>
                  </a:solidFill>
                  <a:latin typeface="Arial" panose="020B0604020202020204" pitchFamily="34" charset="0"/>
                  <a:ea typeface="微软雅黑" panose="020B0503020204020204" pitchFamily="34" charset="-122"/>
                </a:rPr>
                <a:t>5</a:t>
              </a:r>
              <a:endParaRPr lang="en-US" altLang="zh-CN" sz="2000" b="1" dirty="0">
                <a:solidFill>
                  <a:schemeClr val="bg1"/>
                </a:solidFill>
                <a:latin typeface="Arial" panose="020B0604020202020204" pitchFamily="34" charset="0"/>
                <a:ea typeface="微软雅黑" panose="020B0503020204020204" pitchFamily="34" charset="-122"/>
              </a:endParaRPr>
            </a:p>
          </p:txBody>
        </p:sp>
        <p:sp>
          <p:nvSpPr>
            <p:cNvPr id="6179" name="TextBox 85"/>
            <p:cNvSpPr txBox="1"/>
            <p:nvPr/>
          </p:nvSpPr>
          <p:spPr>
            <a:xfrm>
              <a:off x="1834326" y="2857496"/>
              <a:ext cx="2000264" cy="368300"/>
            </a:xfrm>
            <a:prstGeom prst="rect">
              <a:avLst/>
            </a:prstGeom>
            <a:noFill/>
            <a:ln w="9525">
              <a:noFill/>
            </a:ln>
          </p:spPr>
          <p:txBody>
            <a:bodyPr>
              <a:spAutoFit/>
            </a:bodyPr>
            <a:p>
              <a:pPr algn="ctr">
                <a:buNone/>
              </a:pPr>
              <a:r>
                <a:rPr lang="zh-CN" altLang="en-US" b="1" dirty="0">
                  <a:latin typeface="幼圆"/>
                  <a:ea typeface="幼圆"/>
                </a:rPr>
                <a:t>缴存方式管理</a:t>
              </a:r>
              <a:endParaRPr lang="zh-CN" altLang="en-US" b="1" dirty="0">
                <a:latin typeface="幼圆"/>
                <a:ea typeface="幼圆"/>
              </a:endParaRPr>
            </a:p>
          </p:txBody>
        </p:sp>
      </p:grpSp>
      <p:grpSp>
        <p:nvGrpSpPr>
          <p:cNvPr id="6158" name="组合 49"/>
          <p:cNvGrpSpPr/>
          <p:nvPr/>
        </p:nvGrpSpPr>
        <p:grpSpPr>
          <a:xfrm>
            <a:off x="6831013" y="4973638"/>
            <a:ext cx="3000375" cy="642937"/>
            <a:chOff x="977066" y="4143379"/>
            <a:chExt cx="3000400" cy="642944"/>
          </a:xfrm>
        </p:grpSpPr>
        <p:sp>
          <p:nvSpPr>
            <p:cNvPr id="51" name="椭圆 50"/>
            <p:cNvSpPr/>
            <p:nvPr/>
          </p:nvSpPr>
          <p:spPr>
            <a:xfrm flipH="1">
              <a:off x="977066" y="4143379"/>
              <a:ext cx="642946" cy="642943"/>
            </a:xfrm>
            <a:prstGeom prst="ellipse">
              <a:avLst/>
            </a:prstGeom>
            <a:solidFill>
              <a:srgbClr val="EC6E72"/>
            </a:solidFill>
            <a:ln w="19050"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mn-lt"/>
                <a:ea typeface="+mn-ea"/>
                <a:cs typeface="+mn-cs"/>
              </a:endParaRPr>
            </a:p>
          </p:txBody>
        </p:sp>
        <p:sp>
          <p:nvSpPr>
            <p:cNvPr id="52" name="圆角矩形 51"/>
            <p:cNvSpPr/>
            <p:nvPr/>
          </p:nvSpPr>
          <p:spPr>
            <a:xfrm>
              <a:off x="1691451" y="4143381"/>
              <a:ext cx="2286015" cy="642942"/>
            </a:xfrm>
            <a:prstGeom prst="roundRect">
              <a:avLst>
                <a:gd name="adj" fmla="val 50000"/>
              </a:avLst>
            </a:prstGeom>
            <a:solidFill>
              <a:srgbClr val="EC7074"/>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3" name="圆角矩形 52"/>
            <p:cNvSpPr/>
            <p:nvPr/>
          </p:nvSpPr>
          <p:spPr>
            <a:xfrm>
              <a:off x="1834326" y="4286256"/>
              <a:ext cx="1994769" cy="385765"/>
            </a:xfrm>
            <a:prstGeom prst="roundRect">
              <a:avLst>
                <a:gd name="adj" fmla="val 50000"/>
              </a:avLst>
            </a:prstGeom>
            <a:gradFill>
              <a:gsLst>
                <a:gs pos="0">
                  <a:sysClr val="window" lastClr="FFFFFF"/>
                </a:gs>
                <a:gs pos="100000">
                  <a:srgbClr val="D4D4D4"/>
                </a:gs>
              </a:gsLst>
              <a:lin ang="16200000" scaled="0"/>
            </a:gradFill>
            <a:ln w="25400">
              <a:gradFill>
                <a:gsLst>
                  <a:gs pos="0">
                    <a:schemeClr val="accent1">
                      <a:lumMod val="5000"/>
                      <a:lumOff val="95000"/>
                    </a:schemeClr>
                  </a:gs>
                  <a:gs pos="100000">
                    <a:schemeClr val="bg1"/>
                  </a:gs>
                </a:gsLst>
                <a:lin ang="5400000" scaled="1"/>
              </a:gra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71" name="TextBox 75"/>
            <p:cNvSpPr txBox="1"/>
            <p:nvPr/>
          </p:nvSpPr>
          <p:spPr>
            <a:xfrm>
              <a:off x="1048821" y="4286254"/>
              <a:ext cx="448945" cy="398780"/>
            </a:xfrm>
            <a:prstGeom prst="rect">
              <a:avLst/>
            </a:prstGeom>
            <a:noFill/>
            <a:ln w="9525">
              <a:noFill/>
            </a:ln>
          </p:spPr>
          <p:txBody>
            <a:bodyPr>
              <a:spAutoFit/>
            </a:bodyPr>
            <a:p>
              <a:pPr>
                <a:buNone/>
              </a:pPr>
              <a:r>
                <a:rPr lang="en-US" altLang="zh-CN" sz="2000" b="1" dirty="0">
                  <a:solidFill>
                    <a:schemeClr val="bg1"/>
                  </a:solidFill>
                  <a:latin typeface="Arial" panose="020B0604020202020204" pitchFamily="34" charset="0"/>
                  <a:ea typeface="微软雅黑" panose="020B0503020204020204" pitchFamily="34" charset="-122"/>
                </a:rPr>
                <a:t> </a:t>
              </a:r>
              <a:endParaRPr lang="zh-CN" altLang="en-US" sz="2000" b="1" dirty="0">
                <a:solidFill>
                  <a:schemeClr val="bg1"/>
                </a:solidFill>
                <a:latin typeface="Arial" panose="020B0604020202020204" pitchFamily="34" charset="0"/>
                <a:ea typeface="微软雅黑" panose="020B0503020204020204" pitchFamily="34" charset="-122"/>
              </a:endParaRPr>
            </a:p>
          </p:txBody>
        </p:sp>
        <p:sp>
          <p:nvSpPr>
            <p:cNvPr id="6172" name="TextBox 87"/>
            <p:cNvSpPr txBox="1"/>
            <p:nvPr/>
          </p:nvSpPr>
          <p:spPr>
            <a:xfrm>
              <a:off x="1977202" y="4286256"/>
              <a:ext cx="1714512" cy="368300"/>
            </a:xfrm>
            <a:prstGeom prst="rect">
              <a:avLst/>
            </a:prstGeom>
            <a:noFill/>
            <a:ln w="9525">
              <a:noFill/>
            </a:ln>
          </p:spPr>
          <p:txBody>
            <a:bodyPr>
              <a:spAutoFit/>
            </a:bodyPr>
            <a:p>
              <a:pPr algn="ctr">
                <a:buNone/>
              </a:pPr>
              <a:r>
                <a:rPr lang="zh-CN" altLang="en-US" b="1" dirty="0">
                  <a:latin typeface="幼圆"/>
                  <a:ea typeface="幼圆"/>
                  <a:sym typeface="+mn-ea"/>
                </a:rPr>
                <a:t>查询打印</a:t>
              </a:r>
              <a:endParaRPr lang="zh-CN" altLang="en-US" b="1" dirty="0">
                <a:latin typeface="楷体" panose="02010609060101010101" pitchFamily="49" charset="-122"/>
                <a:ea typeface="楷体" panose="02010609060101010101" pitchFamily="49" charset="-122"/>
              </a:endParaRPr>
            </a:p>
          </p:txBody>
        </p:sp>
      </p:grpSp>
      <p:sp>
        <p:nvSpPr>
          <p:cNvPr id="6159" name="TextBox 74"/>
          <p:cNvSpPr txBox="1"/>
          <p:nvPr/>
        </p:nvSpPr>
        <p:spPr>
          <a:xfrm>
            <a:off x="6902450" y="5110163"/>
            <a:ext cx="479425" cy="398462"/>
          </a:xfrm>
          <a:prstGeom prst="rect">
            <a:avLst/>
          </a:prstGeom>
          <a:noFill/>
          <a:ln w="9525">
            <a:noFill/>
          </a:ln>
        </p:spPr>
        <p:txBody>
          <a:bodyPr>
            <a:spAutoFit/>
          </a:bodyPr>
          <a:p>
            <a:pPr algn="ctr">
              <a:buNone/>
            </a:pPr>
            <a:r>
              <a:rPr lang="en-US" altLang="zh-CN" sz="2000" b="1" dirty="0">
                <a:solidFill>
                  <a:schemeClr val="bg1"/>
                </a:solidFill>
                <a:latin typeface="Arial" panose="020B0604020202020204" pitchFamily="34" charset="0"/>
                <a:ea typeface="微软雅黑" panose="020B0503020204020204" pitchFamily="34" charset="-122"/>
              </a:rPr>
              <a:t>6</a:t>
            </a:r>
            <a:endParaRPr lang="en-US" altLang="zh-CN" sz="2000" b="1" dirty="0">
              <a:solidFill>
                <a:schemeClr val="bg1"/>
              </a:solidFill>
              <a:latin typeface="Arial" panose="020B0604020202020204" pitchFamily="34" charset="0"/>
              <a:ea typeface="微软雅黑" panose="020B0503020204020204" pitchFamily="34" charset="-122"/>
            </a:endParaRPr>
          </a:p>
        </p:txBody>
      </p:sp>
      <p:sp>
        <p:nvSpPr>
          <p:cNvPr id="57" name="椭圆 56"/>
          <p:cNvSpPr/>
          <p:nvPr/>
        </p:nvSpPr>
        <p:spPr>
          <a:xfrm>
            <a:off x="280988" y="88900"/>
            <a:ext cx="1881188" cy="1852613"/>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58" name="椭圆 57"/>
          <p:cNvSpPr/>
          <p:nvPr/>
        </p:nvSpPr>
        <p:spPr>
          <a:xfrm>
            <a:off x="496888" y="295275"/>
            <a:ext cx="1450975" cy="1428750"/>
          </a:xfrm>
          <a:prstGeom prst="ellipse">
            <a:avLst/>
          </a:prstGeom>
          <a:solidFill>
            <a:schemeClr val="bg1"/>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9" name="îṧḻîďé"/>
          <p:cNvSpPr/>
          <p:nvPr/>
        </p:nvSpPr>
        <p:spPr bwMode="auto">
          <a:xfrm>
            <a:off x="873125" y="673100"/>
            <a:ext cx="698500" cy="67310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gradFill flip="none" rotWithShape="1">
            <a:gsLst>
              <a:gs pos="0">
                <a:schemeClr val="accent2"/>
              </a:gs>
              <a:gs pos="100000">
                <a:schemeClr val="accent6"/>
              </a:gs>
            </a:gsLst>
            <a:lin ang="13500000" scaled="1"/>
            <a:tileRect/>
          </a:gradFill>
          <a:ln w="12700">
            <a:no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60" name="椭圆 59"/>
          <p:cNvSpPr/>
          <p:nvPr/>
        </p:nvSpPr>
        <p:spPr>
          <a:xfrm>
            <a:off x="346075" y="2901950"/>
            <a:ext cx="900113" cy="900113"/>
          </a:xfrm>
          <a:prstGeom prst="ellipse">
            <a:avLst/>
          </a:prstGeom>
          <a:gradFill flip="none" rotWithShape="1">
            <a:gsLst>
              <a:gs pos="0">
                <a:schemeClr val="accent1"/>
              </a:gs>
              <a:gs pos="100000">
                <a:schemeClr val="accent5"/>
              </a:gs>
            </a:gsLst>
            <a:lin ang="13500000" scaled="1"/>
            <a:tileRect/>
          </a:gra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1" name="椭圆 60"/>
          <p:cNvSpPr/>
          <p:nvPr/>
        </p:nvSpPr>
        <p:spPr>
          <a:xfrm>
            <a:off x="946150" y="6030913"/>
            <a:ext cx="552450" cy="552450"/>
          </a:xfrm>
          <a:prstGeom prst="ellipse">
            <a:avLst/>
          </a:prstGeom>
          <a:gradFill flip="none" rotWithShape="1">
            <a:gsLst>
              <a:gs pos="0">
                <a:schemeClr val="accent1"/>
              </a:gs>
              <a:gs pos="100000">
                <a:schemeClr val="accent5"/>
              </a:gs>
            </a:gsLst>
            <a:lin ang="13500000" scaled="1"/>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2" name="椭圆 61"/>
          <p:cNvSpPr/>
          <p:nvPr/>
        </p:nvSpPr>
        <p:spPr>
          <a:xfrm>
            <a:off x="10039350" y="1397000"/>
            <a:ext cx="315913" cy="315913"/>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Tree>
  </p:cSld>
  <p:clrMapOvr>
    <a:masterClrMapping/>
  </p:clrMapOvr>
  <p:transition spd="slow" advTm="0">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6162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单位汇补缴管理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3796"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33797" name="文本框 3"/>
          <p:cNvSpPr txBox="1"/>
          <p:nvPr/>
        </p:nvSpPr>
        <p:spPr>
          <a:xfrm>
            <a:off x="982663" y="877888"/>
            <a:ext cx="10028237" cy="644525"/>
          </a:xfrm>
          <a:prstGeom prst="rect">
            <a:avLst/>
          </a:prstGeom>
          <a:noFill/>
          <a:ln w="9525">
            <a:noFill/>
          </a:ln>
        </p:spPr>
        <p:txBody>
          <a:bodyPr>
            <a:spAutoFit/>
          </a:bodyPr>
          <a:p>
            <a:r>
              <a:rPr lang="zh-CN" altLang="en-US" dirty="0">
                <a:latin typeface="宋体" panose="02010600030101010101" pitchFamily="2" charset="-122"/>
                <a:ea typeface="宋体" panose="02010600030101010101" pitchFamily="2" charset="-122"/>
                <a:sym typeface="+mn-ea"/>
              </a:rPr>
              <a:t>选择缴存账户类别和新的缴存比例（公积金缴存比例在</a:t>
            </a:r>
            <a:r>
              <a:rPr lang="en-US" altLang="zh-CN" dirty="0">
                <a:latin typeface="宋体" panose="02010600030101010101" pitchFamily="2" charset="-122"/>
                <a:ea typeface="宋体" panose="02010600030101010101" pitchFamily="2" charset="-122"/>
                <a:sym typeface="+mn-ea"/>
              </a:rPr>
              <a:t>5%-12%</a:t>
            </a:r>
            <a:r>
              <a:rPr lang="zh-CN" altLang="en-US" dirty="0">
                <a:latin typeface="宋体" panose="02010600030101010101" pitchFamily="2" charset="-122"/>
                <a:ea typeface="宋体" panose="02010600030101010101" pitchFamily="2" charset="-122"/>
                <a:sym typeface="+mn-ea"/>
              </a:rPr>
              <a:t>中自由选择）后，点击“保存”后提交 。</a:t>
            </a:r>
            <a:endParaRPr lang="zh-CN" altLang="en-US" dirty="0">
              <a:latin typeface="宋体" panose="02010600030101010101" pitchFamily="2" charset="-122"/>
              <a:ea typeface="宋体" panose="02010600030101010101" pitchFamily="2" charset="-122"/>
              <a:sym typeface="+mn-ea"/>
            </a:endParaRPr>
          </a:p>
        </p:txBody>
      </p:sp>
      <p:pic>
        <p:nvPicPr>
          <p:cNvPr id="33798" name="图片 492"/>
          <p:cNvPicPr>
            <a:picLocks noChangeAspect="1"/>
          </p:cNvPicPr>
          <p:nvPr/>
        </p:nvPicPr>
        <p:blipFill>
          <a:blip r:embed="rId2"/>
          <a:stretch>
            <a:fillRect/>
          </a:stretch>
        </p:blipFill>
        <p:spPr>
          <a:xfrm>
            <a:off x="908050" y="1655763"/>
            <a:ext cx="10177463" cy="44910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5.</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缴存方式管理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4820"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34821" name="图片 3" descr="图片11"/>
          <p:cNvPicPr>
            <a:picLocks noChangeAspect="1"/>
          </p:cNvPicPr>
          <p:nvPr/>
        </p:nvPicPr>
        <p:blipFill>
          <a:blip r:embed="rId2"/>
          <a:stretch>
            <a:fillRect/>
          </a:stretch>
        </p:blipFill>
        <p:spPr>
          <a:xfrm>
            <a:off x="1238250" y="1663700"/>
            <a:ext cx="10182225" cy="4398963"/>
          </a:xfrm>
          <a:prstGeom prst="rect">
            <a:avLst/>
          </a:prstGeom>
          <a:noFill/>
          <a:ln w="9525">
            <a:noFill/>
          </a:ln>
        </p:spPr>
      </p:pic>
      <p:sp>
        <p:nvSpPr>
          <p:cNvPr id="34822" name="文本框 7"/>
          <p:cNvSpPr txBox="1"/>
          <p:nvPr/>
        </p:nvSpPr>
        <p:spPr>
          <a:xfrm>
            <a:off x="1143000" y="763588"/>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①托收合同录入</a:t>
            </a:r>
            <a:endParaRPr lang="zh-CN" altLang="en-US" dirty="0">
              <a:latin typeface="Arial" panose="020B0604020202020204" pitchFamily="34" charset="0"/>
              <a:ea typeface="微软雅黑" panose="020B0503020204020204" pitchFamily="34" charset="-122"/>
            </a:endParaRPr>
          </a:p>
        </p:txBody>
      </p:sp>
      <p:sp>
        <p:nvSpPr>
          <p:cNvPr id="34823" name="文本框 5"/>
          <p:cNvSpPr txBox="1"/>
          <p:nvPr/>
        </p:nvSpPr>
        <p:spPr>
          <a:xfrm>
            <a:off x="1238250" y="1127125"/>
            <a:ext cx="9869488" cy="368300"/>
          </a:xfrm>
          <a:prstGeom prst="rect">
            <a:avLst/>
          </a:prstGeom>
          <a:noFill/>
          <a:ln w="9525">
            <a:noFill/>
          </a:ln>
        </p:spPr>
        <p:txBody>
          <a:bodyPr>
            <a:spAutoFit/>
          </a:bodyPr>
          <a:p>
            <a:pPr>
              <a:buNone/>
            </a:pPr>
            <a:r>
              <a:rPr lang="zh-CN" altLang="x-none" dirty="0">
                <a:latin typeface="宋体" panose="02010600030101010101" pitchFamily="2" charset="-122"/>
                <a:ea typeface="宋体" panose="02010600030101010101" pitchFamily="2" charset="-122"/>
              </a:rPr>
              <a:t>点击图标，进入办理界面。</a:t>
            </a:r>
            <a:endParaRPr lang="zh-CN" altLang="x-none"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5.</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缴存方式管理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5844"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35845" name="图片 4" descr="11"/>
          <p:cNvPicPr>
            <a:picLocks noChangeAspect="1"/>
          </p:cNvPicPr>
          <p:nvPr/>
        </p:nvPicPr>
        <p:blipFill>
          <a:blip r:embed="rId2"/>
          <a:stretch>
            <a:fillRect/>
          </a:stretch>
        </p:blipFill>
        <p:spPr>
          <a:xfrm>
            <a:off x="1441450" y="1785938"/>
            <a:ext cx="8950325" cy="4286250"/>
          </a:xfrm>
          <a:prstGeom prst="rect">
            <a:avLst/>
          </a:prstGeom>
          <a:noFill/>
          <a:ln w="9525">
            <a:noFill/>
          </a:ln>
        </p:spPr>
      </p:pic>
      <p:sp>
        <p:nvSpPr>
          <p:cNvPr id="35846" name="文本框 5"/>
          <p:cNvSpPr txBox="1"/>
          <p:nvPr/>
        </p:nvSpPr>
        <p:spPr>
          <a:xfrm>
            <a:off x="982663" y="744538"/>
            <a:ext cx="9869487" cy="922337"/>
          </a:xfrm>
          <a:prstGeom prst="rect">
            <a:avLst/>
          </a:prstGeom>
          <a:noFill/>
          <a:ln w="9525">
            <a:noFill/>
          </a:ln>
        </p:spPr>
        <p:txBody>
          <a:bodyPr>
            <a:spAutoFit/>
          </a:bodyPr>
          <a:p>
            <a:pPr>
              <a:buNone/>
            </a:pPr>
            <a:r>
              <a:rPr lang="en-US" altLang="zh-CN" dirty="0">
                <a:latin typeface="Calibri" panose="020F0502020204030204" pitchFamily="34" charset="0"/>
                <a:ea typeface="宋体" panose="02010600030101010101" pitchFamily="2" charset="-122"/>
                <a:sym typeface="+mn-ea"/>
              </a:rPr>
              <a:t>         </a:t>
            </a:r>
            <a:r>
              <a:rPr lang="zh-CN" altLang="en-US" dirty="0">
                <a:latin typeface="Calibri" panose="020F0502020204030204" pitchFamily="34" charset="0"/>
                <a:ea typeface="宋体" panose="02010600030101010101" pitchFamily="2" charset="-122"/>
                <a:sym typeface="+mn-ea"/>
              </a:rPr>
              <a:t>托收缴存有三种模式：当月托收、次月托收、自主托收；当月托收可选择约定当月</a:t>
            </a:r>
            <a:r>
              <a:rPr lang="en-US" altLang="zh-CN" dirty="0">
                <a:latin typeface="Calibri" panose="020F0502020204030204" pitchFamily="34" charset="0"/>
                <a:ea typeface="宋体" panose="02010600030101010101" pitchFamily="2" charset="-122"/>
                <a:sym typeface="+mn-ea"/>
              </a:rPr>
              <a:t>11</a:t>
            </a:r>
            <a:r>
              <a:rPr lang="zh-CN" altLang="en-US" dirty="0">
                <a:latin typeface="Calibri" panose="020F0502020204030204" pitchFamily="34" charset="0"/>
                <a:ea typeface="宋体" panose="02010600030101010101" pitchFamily="2" charset="-122"/>
                <a:sym typeface="+mn-ea"/>
              </a:rPr>
              <a:t>号或</a:t>
            </a:r>
            <a:r>
              <a:rPr lang="en-US" altLang="zh-CN" dirty="0">
                <a:latin typeface="Calibri" panose="020F0502020204030204" pitchFamily="34" charset="0"/>
                <a:ea typeface="宋体" panose="02010600030101010101" pitchFamily="2" charset="-122"/>
                <a:sym typeface="+mn-ea"/>
              </a:rPr>
              <a:t>21</a:t>
            </a:r>
            <a:r>
              <a:rPr lang="zh-CN" altLang="en-US" dirty="0">
                <a:latin typeface="Calibri" panose="020F0502020204030204" pitchFamily="34" charset="0"/>
                <a:ea typeface="宋体" panose="02010600030101010101" pitchFamily="2" charset="-122"/>
                <a:sym typeface="+mn-ea"/>
              </a:rPr>
              <a:t>号起的第一个工作日扣缴，次月托收约定次月第一个工作日扣缴；自主托收由单位决定扣缴时间并在网厅自主发起扣缴。选择付款银行并录入付款账户账号，核对无误后点击</a:t>
            </a:r>
            <a:r>
              <a:rPr lang="en-US" altLang="zh-CN" dirty="0">
                <a:latin typeface="Calibri" panose="020F0502020204030204" pitchFamily="34" charset="0"/>
                <a:ea typeface="宋体" panose="02010600030101010101" pitchFamily="2" charset="-122"/>
                <a:sym typeface="+mn-ea"/>
              </a:rPr>
              <a:t>“</a:t>
            </a:r>
            <a:r>
              <a:rPr lang="zh-CN" altLang="en-US" dirty="0">
                <a:latin typeface="Calibri" panose="020F0502020204030204" pitchFamily="34" charset="0"/>
                <a:ea typeface="宋体" panose="02010600030101010101" pitchFamily="2" charset="-122"/>
                <a:sym typeface="+mn-ea"/>
              </a:rPr>
              <a:t>保存并下一步</a:t>
            </a:r>
            <a:r>
              <a:rPr lang="en-US" altLang="zh-CN" dirty="0">
                <a:latin typeface="Calibri" panose="020F0502020204030204" pitchFamily="34" charset="0"/>
                <a:ea typeface="宋体" panose="02010600030101010101" pitchFamily="2" charset="-122"/>
                <a:sym typeface="+mn-ea"/>
              </a:rPr>
              <a:t>”</a:t>
            </a:r>
            <a:r>
              <a:rPr lang="zh-CN" altLang="en-US" dirty="0">
                <a:latin typeface="Calibri" panose="020F0502020204030204" pitchFamily="34" charset="0"/>
                <a:ea typeface="宋体" panose="02010600030101010101" pitchFamily="2" charset="-122"/>
                <a:sym typeface="+mn-ea"/>
              </a:rPr>
              <a:t>。</a:t>
            </a:r>
            <a:endParaRPr lang="zh-CN" altLang="en-US" dirty="0">
              <a:latin typeface="Calibri" panose="020F0502020204030204" pitchFamily="34" charset="0"/>
              <a:ea typeface="宋体" panose="02010600030101010101" pitchFamily="2" charset="-122"/>
              <a:sym typeface="+mn-ea"/>
            </a:endParaRPr>
          </a:p>
        </p:txBody>
      </p:sp>
      <p:sp>
        <p:nvSpPr>
          <p:cNvPr id="35847" name="文本框 6"/>
          <p:cNvSpPr txBox="1"/>
          <p:nvPr/>
        </p:nvSpPr>
        <p:spPr>
          <a:xfrm>
            <a:off x="1352550" y="6072188"/>
            <a:ext cx="9121775" cy="368300"/>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rPr>
              <a:t>完成后可按需打印</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常州市单位住房公积金委托扣款缴存协议书</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5.</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缴存方式管理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6868"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36869" name="文本框 7"/>
          <p:cNvSpPr txBox="1"/>
          <p:nvPr/>
        </p:nvSpPr>
        <p:spPr>
          <a:xfrm>
            <a:off x="977900" y="744538"/>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②现金</a:t>
            </a:r>
            <a:r>
              <a:rPr lang="en-US" altLang="zh-CN" dirty="0">
                <a:latin typeface="Arial" panose="020B0604020202020204" pitchFamily="34" charset="0"/>
                <a:ea typeface="微软雅黑" panose="020B0503020204020204" pitchFamily="34" charset="-122"/>
              </a:rPr>
              <a:t>/</a:t>
            </a:r>
            <a:r>
              <a:rPr lang="zh-CN" altLang="en-US" dirty="0">
                <a:latin typeface="Arial" panose="020B0604020202020204" pitchFamily="34" charset="0"/>
                <a:ea typeface="微软雅黑" panose="020B0503020204020204" pitchFamily="34" charset="-122"/>
              </a:rPr>
              <a:t>转账缴存模式申请</a:t>
            </a:r>
            <a:endParaRPr lang="zh-CN" altLang="en-US" dirty="0">
              <a:latin typeface="Arial" panose="020B0604020202020204" pitchFamily="34" charset="0"/>
              <a:ea typeface="微软雅黑" panose="020B0503020204020204" pitchFamily="34" charset="-122"/>
            </a:endParaRPr>
          </a:p>
        </p:txBody>
      </p:sp>
      <p:sp>
        <p:nvSpPr>
          <p:cNvPr id="36870" name="文本框 5"/>
          <p:cNvSpPr txBox="1"/>
          <p:nvPr/>
        </p:nvSpPr>
        <p:spPr>
          <a:xfrm>
            <a:off x="982663" y="1160463"/>
            <a:ext cx="9869487" cy="368300"/>
          </a:xfrm>
          <a:prstGeom prst="rect">
            <a:avLst/>
          </a:prstGeom>
          <a:noFill/>
          <a:ln w="9525">
            <a:noFill/>
          </a:ln>
        </p:spPr>
        <p:txBody>
          <a:bodyPr>
            <a:spAutoFit/>
          </a:bodyPr>
          <a:p>
            <a:pPr>
              <a:buNone/>
            </a:pPr>
            <a:r>
              <a:rPr lang="zh-CN" altLang="x-none" dirty="0">
                <a:latin typeface="宋体" panose="02010600030101010101" pitchFamily="2" charset="-122"/>
                <a:ea typeface="宋体" panose="02010600030101010101" pitchFamily="2" charset="-122"/>
              </a:rPr>
              <a:t>单位账户因其他原因导致无法扣款，可申请现金缴存模式。点击图标，进入办理界面。</a:t>
            </a:r>
            <a:endParaRPr lang="zh-CN" altLang="x-none" dirty="0">
              <a:latin typeface="宋体" panose="02010600030101010101" pitchFamily="2" charset="-122"/>
              <a:ea typeface="宋体" panose="02010600030101010101" pitchFamily="2" charset="-122"/>
            </a:endParaRPr>
          </a:p>
        </p:txBody>
      </p:sp>
      <p:pic>
        <p:nvPicPr>
          <p:cNvPr id="36871" name="图片 3" descr="图片12"/>
          <p:cNvPicPr>
            <a:picLocks noChangeAspect="1"/>
          </p:cNvPicPr>
          <p:nvPr/>
        </p:nvPicPr>
        <p:blipFill>
          <a:blip r:embed="rId2"/>
          <a:stretch>
            <a:fillRect/>
          </a:stretch>
        </p:blipFill>
        <p:spPr>
          <a:xfrm>
            <a:off x="1079500" y="1576388"/>
            <a:ext cx="10031413" cy="43338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5.</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缴存方式管理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7892"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37893" name="图片 4" descr="22"/>
          <p:cNvPicPr>
            <a:picLocks noChangeAspect="1"/>
          </p:cNvPicPr>
          <p:nvPr/>
        </p:nvPicPr>
        <p:blipFill>
          <a:blip r:embed="rId2"/>
          <a:stretch>
            <a:fillRect/>
          </a:stretch>
        </p:blipFill>
        <p:spPr>
          <a:xfrm>
            <a:off x="1339850" y="1571625"/>
            <a:ext cx="9512300" cy="4800600"/>
          </a:xfrm>
          <a:prstGeom prst="rect">
            <a:avLst/>
          </a:prstGeom>
          <a:noFill/>
          <a:ln w="9525">
            <a:noFill/>
          </a:ln>
        </p:spPr>
      </p:pic>
      <p:sp>
        <p:nvSpPr>
          <p:cNvPr id="37894" name="文本框 5"/>
          <p:cNvSpPr txBox="1"/>
          <p:nvPr/>
        </p:nvSpPr>
        <p:spPr>
          <a:xfrm>
            <a:off x="1209675" y="974725"/>
            <a:ext cx="9499600" cy="368300"/>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rPr>
              <a:t>页面内信息均为系统默认，无需更改，点击</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保存</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并提交。</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5.</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缴存方式管理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8916"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38917" name="文本框 7"/>
          <p:cNvSpPr txBox="1"/>
          <p:nvPr/>
        </p:nvSpPr>
        <p:spPr>
          <a:xfrm>
            <a:off x="1143000" y="765810"/>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③托收合同信息变更</a:t>
            </a:r>
            <a:endParaRPr lang="en-US" altLang="zh-CN" dirty="0">
              <a:latin typeface="Arial" panose="020B0604020202020204" pitchFamily="34" charset="0"/>
              <a:ea typeface="微软雅黑" panose="020B0503020204020204" pitchFamily="34" charset="-122"/>
            </a:endParaRPr>
          </a:p>
        </p:txBody>
      </p:sp>
      <p:sp>
        <p:nvSpPr>
          <p:cNvPr id="38918" name="文本框 5"/>
          <p:cNvSpPr txBox="1"/>
          <p:nvPr/>
        </p:nvSpPr>
        <p:spPr>
          <a:xfrm>
            <a:off x="1161415" y="1154748"/>
            <a:ext cx="9869488" cy="368300"/>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sym typeface="+mn-ea"/>
              </a:rPr>
              <a:t>点击“托收合同信息变更”按钮，进入业务办理界面</a:t>
            </a:r>
            <a:endParaRPr lang="zh-CN" altLang="x-none" dirty="0">
              <a:latin typeface="宋体" panose="02010600030101010101" pitchFamily="2" charset="-122"/>
              <a:ea typeface="宋体" panose="02010600030101010101" pitchFamily="2" charset="-122"/>
            </a:endParaRPr>
          </a:p>
        </p:txBody>
      </p:sp>
      <p:pic>
        <p:nvPicPr>
          <p:cNvPr id="38919" name="图片 3" descr="图片13"/>
          <p:cNvPicPr>
            <a:picLocks noChangeAspect="1"/>
          </p:cNvPicPr>
          <p:nvPr/>
        </p:nvPicPr>
        <p:blipFill>
          <a:blip r:embed="rId2"/>
          <a:stretch>
            <a:fillRect/>
          </a:stretch>
        </p:blipFill>
        <p:spPr>
          <a:xfrm>
            <a:off x="1143000" y="1511300"/>
            <a:ext cx="10160000" cy="43878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5.</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mn-ea"/>
              </a:rPr>
              <a:t>缴存方式管理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39940"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39941" name="文本框 99"/>
          <p:cNvSpPr txBox="1"/>
          <p:nvPr/>
        </p:nvSpPr>
        <p:spPr>
          <a:xfrm>
            <a:off x="1231900" y="1062038"/>
            <a:ext cx="10139363" cy="471487"/>
          </a:xfrm>
          <a:prstGeom prst="rect">
            <a:avLst/>
          </a:prstGeom>
          <a:noFill/>
          <a:ln w="9525">
            <a:noFill/>
          </a:ln>
        </p:spPr>
        <p:txBody>
          <a:bodyPr/>
          <a:p>
            <a:pPr>
              <a:buNone/>
            </a:pPr>
            <a:r>
              <a:rPr lang="zh-CN" altLang="x-none" dirty="0">
                <a:latin typeface="Arial" panose="020B0604020202020204" pitchFamily="34" charset="0"/>
                <a:ea typeface="宋体" panose="02010600030101010101" pitchFamily="2" charset="-122"/>
              </a:rPr>
              <a:t>选择必选项和填写必填项后点击“保存”后，再点击“提交</a:t>
            </a:r>
            <a:r>
              <a:rPr lang="zh-CN" altLang="en-US" dirty="0">
                <a:latin typeface="Times New Roman" panose="02020603050405020304" pitchFamily="18" charset="0"/>
                <a:ea typeface="微软雅黑" panose="020B0503020204020204" pitchFamily="34" charset="-122"/>
              </a:rPr>
              <a:t>”</a:t>
            </a:r>
            <a:r>
              <a:rPr lang="zh-CN" altLang="x-none" dirty="0">
                <a:latin typeface="Arial" panose="020B0604020202020204" pitchFamily="34" charset="0"/>
                <a:ea typeface="宋体" panose="02010600030101010101" pitchFamily="2" charset="-122"/>
              </a:rPr>
              <a:t>按钮。该业务办理完成。</a:t>
            </a:r>
            <a:endParaRPr lang="zh-CN" altLang="en-US" dirty="0">
              <a:latin typeface="Arial" panose="020B0604020202020204" pitchFamily="34" charset="0"/>
              <a:ea typeface="宋体" panose="02010600030101010101" pitchFamily="2" charset="-122"/>
            </a:endParaRPr>
          </a:p>
        </p:txBody>
      </p:sp>
      <p:pic>
        <p:nvPicPr>
          <p:cNvPr id="39942" name="图片 -2147482210" descr="0d0d655e178452efa2f72bbb8b7e522f"/>
          <p:cNvPicPr>
            <a:picLocks noChangeAspect="1"/>
          </p:cNvPicPr>
          <p:nvPr>
            <p:custDataLst>
              <p:tags r:id="rId2"/>
            </p:custDataLst>
          </p:nvPr>
        </p:nvPicPr>
        <p:blipFill>
          <a:blip r:embed="rId3"/>
          <a:stretch>
            <a:fillRect/>
          </a:stretch>
        </p:blipFill>
        <p:spPr>
          <a:xfrm>
            <a:off x="1303338" y="1592263"/>
            <a:ext cx="9585325" cy="42814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0066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6.</a:t>
            </a:r>
            <a:r>
              <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查询和打印</a:t>
            </a:r>
            <a:endPar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40964"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40965" name="文本框 4"/>
          <p:cNvSpPr txBox="1"/>
          <p:nvPr/>
        </p:nvSpPr>
        <p:spPr>
          <a:xfrm>
            <a:off x="1328738" y="944563"/>
            <a:ext cx="9577387" cy="646112"/>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rPr>
              <a:t>该模块中，可查看单位登记的基本信息、单位内职工清册及单位汇补缴的明细。如需打印可点击：</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单位信息打印</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按钮。</a:t>
            </a:r>
            <a:endParaRPr lang="zh-CN" altLang="en-US" dirty="0">
              <a:latin typeface="宋体" panose="02010600030101010101" pitchFamily="2" charset="-122"/>
              <a:ea typeface="宋体" panose="02010600030101010101" pitchFamily="2" charset="-122"/>
            </a:endParaRPr>
          </a:p>
        </p:txBody>
      </p:sp>
      <p:pic>
        <p:nvPicPr>
          <p:cNvPr id="40966" name="图片 5" descr="图片2"/>
          <p:cNvPicPr>
            <a:picLocks noChangeAspect="1"/>
          </p:cNvPicPr>
          <p:nvPr/>
        </p:nvPicPr>
        <p:blipFill>
          <a:blip r:embed="rId2"/>
          <a:stretch>
            <a:fillRect/>
          </a:stretch>
        </p:blipFill>
        <p:spPr>
          <a:xfrm>
            <a:off x="1328738" y="1819275"/>
            <a:ext cx="9705975" cy="42338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0066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6.</a:t>
            </a:r>
            <a:r>
              <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查询和打印</a:t>
            </a:r>
            <a:endPar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41988"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41989" name="文本框 99"/>
          <p:cNvSpPr txBox="1"/>
          <p:nvPr/>
        </p:nvSpPr>
        <p:spPr>
          <a:xfrm>
            <a:off x="1016000" y="996950"/>
            <a:ext cx="5080000" cy="368300"/>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rPr>
              <a:t>选择的打印类型后，点击“下一步”按钮</a:t>
            </a:r>
            <a:endParaRPr lang="zh-CN" altLang="en-US" dirty="0">
              <a:latin typeface="Arial" panose="020B0604020202020204" pitchFamily="34" charset="0"/>
              <a:ea typeface="宋体" panose="02010600030101010101" pitchFamily="2" charset="-122"/>
            </a:endParaRPr>
          </a:p>
        </p:txBody>
      </p:sp>
      <p:pic>
        <p:nvPicPr>
          <p:cNvPr id="41990" name="图片 -2147482194"/>
          <p:cNvPicPr>
            <a:picLocks noChangeAspect="1"/>
          </p:cNvPicPr>
          <p:nvPr>
            <p:custDataLst>
              <p:tags r:id="rId2"/>
            </p:custDataLst>
          </p:nvPr>
        </p:nvPicPr>
        <p:blipFill>
          <a:blip r:embed="rId3"/>
          <a:stretch>
            <a:fillRect/>
          </a:stretch>
        </p:blipFill>
        <p:spPr>
          <a:xfrm>
            <a:off x="1016000" y="1479550"/>
            <a:ext cx="10023475" cy="44307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0066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6.</a:t>
            </a:r>
            <a:r>
              <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查询和打印</a:t>
            </a:r>
            <a:endPar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43012"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43013" name="文本框 4"/>
          <p:cNvSpPr txBox="1"/>
          <p:nvPr/>
        </p:nvSpPr>
        <p:spPr>
          <a:xfrm>
            <a:off x="982663" y="815975"/>
            <a:ext cx="9544050" cy="368300"/>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rPr>
              <a:t>打印类型不同，业务信息也不同，按需选择确认后点击</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保存并下一步</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pic>
        <p:nvPicPr>
          <p:cNvPr id="43014" name="图片 5" descr="22"/>
          <p:cNvPicPr>
            <a:picLocks noChangeAspect="1"/>
          </p:cNvPicPr>
          <p:nvPr/>
        </p:nvPicPr>
        <p:blipFill>
          <a:blip r:embed="rId2"/>
          <a:stretch>
            <a:fillRect/>
          </a:stretch>
        </p:blipFill>
        <p:spPr>
          <a:xfrm>
            <a:off x="977900" y="1284288"/>
            <a:ext cx="9636125" cy="2381250"/>
          </a:xfrm>
          <a:prstGeom prst="rect">
            <a:avLst/>
          </a:prstGeom>
          <a:noFill/>
          <a:ln w="9525">
            <a:noFill/>
          </a:ln>
        </p:spPr>
      </p:pic>
      <p:pic>
        <p:nvPicPr>
          <p:cNvPr id="43015" name="图片 6" descr="23"/>
          <p:cNvPicPr>
            <a:picLocks noChangeAspect="1"/>
          </p:cNvPicPr>
          <p:nvPr/>
        </p:nvPicPr>
        <p:blipFill>
          <a:blip r:embed="rId3"/>
          <a:stretch>
            <a:fillRect/>
          </a:stretch>
        </p:blipFill>
        <p:spPr>
          <a:xfrm>
            <a:off x="977900" y="4090988"/>
            <a:ext cx="9582150" cy="23463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7" name="直接连接符 26"/>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17018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1.</a:t>
            </a:r>
            <a:r>
              <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网厅登录</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7172" name="图片 30"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7173" name="文本框 99"/>
          <p:cNvSpPr txBox="1"/>
          <p:nvPr/>
        </p:nvSpPr>
        <p:spPr>
          <a:xfrm>
            <a:off x="741363" y="1044575"/>
            <a:ext cx="10885487" cy="644525"/>
          </a:xfrm>
          <a:prstGeom prst="rect">
            <a:avLst/>
          </a:prstGeom>
          <a:noFill/>
          <a:ln w="9525">
            <a:noFill/>
          </a:ln>
        </p:spPr>
        <p:txBody>
          <a:bodyPr>
            <a:spAutoFit/>
          </a:bodyPr>
          <a:p>
            <a:pPr>
              <a:buNone/>
            </a:pPr>
            <a:r>
              <a:rPr lang="zh-CN" altLang="en-US" dirty="0">
                <a:latin typeface="Arial" panose="020B0604020202020204" pitchFamily="34" charset="0"/>
                <a:ea typeface="宋体" panose="02010600030101010101" pitchFamily="2" charset="-122"/>
              </a:rPr>
              <a:t>请用谷歌</a:t>
            </a:r>
            <a:r>
              <a:rPr lang="zh-CN" altLang="x-none" dirty="0">
                <a:latin typeface="Arial" panose="020B0604020202020204" pitchFamily="34" charset="0"/>
                <a:ea typeface="宋体" panose="02010600030101010101" pitchFamily="2" charset="-122"/>
              </a:rPr>
              <a:t>浏览器</a:t>
            </a:r>
            <a:r>
              <a:rPr lang="zh-CN" altLang="en-US" dirty="0">
                <a:latin typeface="Arial" panose="020B0604020202020204" pitchFamily="34" charset="0"/>
                <a:ea typeface="宋体" panose="02010600030101010101" pitchFamily="2" charset="-122"/>
              </a:rPr>
              <a:t>登录常州公积金官网</a:t>
            </a:r>
            <a:r>
              <a:rPr lang="zh-CN" altLang="x-none"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或输入网址</a:t>
            </a:r>
            <a:r>
              <a:rPr lang="en-US" altLang="zh-CN" dirty="0">
                <a:latin typeface="Times New Roman" panose="02020603050405020304" pitchFamily="18" charset="0"/>
                <a:ea typeface="微软雅黑" panose="020B0503020204020204" pitchFamily="34" charset="-122"/>
              </a:rPr>
              <a:t>https://gjjyw.changzhou.gov.cn/wt/</a:t>
            </a:r>
            <a:r>
              <a:rPr lang="zh-CN" altLang="x-none" dirty="0">
                <a:latin typeface="Arial" panose="020B0604020202020204" pitchFamily="34" charset="0"/>
                <a:ea typeface="宋体" panose="02010600030101010101" pitchFamily="2" charset="-122"/>
              </a:rPr>
              <a:t>，进入网厅主页面，</a:t>
            </a:r>
            <a:endParaRPr lang="zh-CN" altLang="x-none" dirty="0">
              <a:latin typeface="Arial" panose="020B0604020202020204" pitchFamily="34" charset="0"/>
              <a:ea typeface="宋体" panose="02010600030101010101" pitchFamily="2" charset="-122"/>
            </a:endParaRPr>
          </a:p>
          <a:p>
            <a:pPr>
              <a:buNone/>
            </a:pPr>
            <a:r>
              <a:rPr lang="zh-CN" altLang="x-none" dirty="0">
                <a:latin typeface="Arial" panose="020B0604020202020204" pitchFamily="34" charset="0"/>
                <a:ea typeface="宋体" panose="02010600030101010101" pitchFamily="2" charset="-122"/>
              </a:rPr>
              <a:t>选择“单位业务”。</a:t>
            </a:r>
            <a:endParaRPr lang="zh-CN" altLang="en-US" dirty="0">
              <a:latin typeface="Arial" panose="020B0604020202020204" pitchFamily="34" charset="0"/>
              <a:ea typeface="宋体" panose="02010600030101010101" pitchFamily="2" charset="-122"/>
            </a:endParaRPr>
          </a:p>
        </p:txBody>
      </p:sp>
      <p:pic>
        <p:nvPicPr>
          <p:cNvPr id="7174" name="图片 373"/>
          <p:cNvPicPr>
            <a:picLocks noChangeAspect="1"/>
          </p:cNvPicPr>
          <p:nvPr>
            <p:custDataLst>
              <p:tags r:id="rId2"/>
            </p:custDataLst>
          </p:nvPr>
        </p:nvPicPr>
        <p:blipFill>
          <a:blip r:embed="rId3"/>
          <a:stretch>
            <a:fillRect/>
          </a:stretch>
        </p:blipFill>
        <p:spPr>
          <a:xfrm>
            <a:off x="1352550" y="1757363"/>
            <a:ext cx="9661525" cy="45593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1000"/>
                                        <p:tgtEl>
                                          <p:spTgt spid="27"/>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0066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6.</a:t>
            </a:r>
            <a:r>
              <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查询和打印</a:t>
            </a:r>
            <a:endPar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44036"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44037" name="图片 -2147482206" descr="cd19dda40806e6eb34076361e9325519"/>
          <p:cNvPicPr>
            <a:picLocks noChangeAspect="1"/>
          </p:cNvPicPr>
          <p:nvPr>
            <p:custDataLst>
              <p:tags r:id="rId2"/>
            </p:custDataLst>
          </p:nvPr>
        </p:nvPicPr>
        <p:blipFill>
          <a:blip r:embed="rId3"/>
          <a:stretch>
            <a:fillRect/>
          </a:stretch>
        </p:blipFill>
        <p:spPr>
          <a:xfrm>
            <a:off x="871538" y="1363663"/>
            <a:ext cx="10448925" cy="4648200"/>
          </a:xfrm>
          <a:prstGeom prst="rect">
            <a:avLst/>
          </a:prstGeom>
          <a:noFill/>
          <a:ln w="9525">
            <a:noFill/>
          </a:ln>
        </p:spPr>
      </p:pic>
      <p:sp>
        <p:nvSpPr>
          <p:cNvPr id="44038" name="文本框 6"/>
          <p:cNvSpPr txBox="1"/>
          <p:nvPr/>
        </p:nvSpPr>
        <p:spPr>
          <a:xfrm>
            <a:off x="871538" y="854075"/>
            <a:ext cx="10210800" cy="368300"/>
          </a:xfrm>
          <a:prstGeom prst="rect">
            <a:avLst/>
          </a:prstGeom>
          <a:noFill/>
          <a:ln w="9525">
            <a:noFill/>
          </a:ln>
        </p:spPr>
        <p:txBody>
          <a:bodyPr>
            <a:spAutoFit/>
          </a:bodyPr>
          <a:p>
            <a:pPr>
              <a:buNone/>
            </a:pPr>
            <a:r>
              <a:rPr lang="zh-CN" altLang="x-none" dirty="0">
                <a:latin typeface="Arial" panose="020B0604020202020204" pitchFamily="34" charset="0"/>
                <a:ea typeface="宋体" panose="02010600030101010101" pitchFamily="2" charset="-122"/>
                <a:sym typeface="+mn-ea"/>
              </a:rPr>
              <a:t>核对签名步骤确认业务单据，点击“打印”按钮即可。</a:t>
            </a:r>
            <a:endParaRPr lang="zh-CN" altLang="en-US" dirty="0">
              <a:latin typeface="Arial" panose="020B0604020202020204" pitchFamily="34" charset="0"/>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14478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服务咨询</a:t>
            </a:r>
            <a:endPar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45060"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45061" name="TextBox 1"/>
          <p:cNvSpPr txBox="1"/>
          <p:nvPr/>
        </p:nvSpPr>
        <p:spPr>
          <a:xfrm>
            <a:off x="1619250" y="1157288"/>
            <a:ext cx="8224838" cy="1753235"/>
          </a:xfrm>
          <a:prstGeom prst="rect">
            <a:avLst/>
          </a:prstGeom>
          <a:noFill/>
          <a:ln w="9525">
            <a:noFill/>
          </a:ln>
        </p:spPr>
        <p:txBody>
          <a:bodyPr>
            <a:spAutoFit/>
          </a:bodyPr>
          <a:p>
            <a:pPr indent="457200">
              <a:lnSpc>
                <a:spcPct val="150000"/>
              </a:lnSpc>
            </a:pPr>
            <a:r>
              <a:rPr lang="zh-CN" altLang="en-US" dirty="0">
                <a:latin typeface="Arial" panose="020B0604020202020204" pitchFamily="34" charset="0"/>
                <a:ea typeface="微软雅黑" panose="020B0503020204020204" pitchFamily="34" charset="-122"/>
              </a:rPr>
              <a:t>客服电话：</a:t>
            </a:r>
            <a:r>
              <a:rPr lang="en-US" altLang="zh-CN" dirty="0">
                <a:latin typeface="Arial" panose="020B0604020202020204" pitchFamily="34" charset="0"/>
                <a:ea typeface="微软雅黑" panose="020B0503020204020204" pitchFamily="34" charset="-122"/>
              </a:rPr>
              <a:t>0519-12329         0519-12345</a:t>
            </a:r>
            <a:endParaRPr lang="en-US" altLang="zh-CN" dirty="0">
              <a:latin typeface="Arial" panose="020B0604020202020204" pitchFamily="34" charset="0"/>
              <a:ea typeface="微软雅黑" panose="020B0503020204020204" pitchFamily="34" charset="-122"/>
            </a:endParaRPr>
          </a:p>
          <a:p>
            <a:pPr indent="457200">
              <a:lnSpc>
                <a:spcPct val="150000"/>
              </a:lnSpc>
            </a:pPr>
            <a:r>
              <a:rPr lang="zh-CN" altLang="en-US" dirty="0">
                <a:latin typeface="Arial" panose="020B0604020202020204" pitchFamily="34" charset="0"/>
                <a:ea typeface="微软雅黑" panose="020B0503020204020204" pitchFamily="34" charset="-122"/>
              </a:rPr>
              <a:t>工作时间：上午</a:t>
            </a:r>
            <a:r>
              <a:rPr lang="en-US" altLang="zh-CN" dirty="0">
                <a:latin typeface="Arial" panose="020B0604020202020204" pitchFamily="34" charset="0"/>
                <a:ea typeface="微软雅黑" panose="020B0503020204020204" pitchFamily="34" charset="-122"/>
              </a:rPr>
              <a:t>8</a:t>
            </a:r>
            <a:r>
              <a:rPr lang="zh-CN" altLang="en-US" dirty="0">
                <a:latin typeface="Arial" panose="020B0604020202020204" pitchFamily="34" charset="0"/>
                <a:ea typeface="微软雅黑" panose="020B0503020204020204" pitchFamily="34" charset="-122"/>
              </a:rPr>
              <a:t>：</a:t>
            </a:r>
            <a:r>
              <a:rPr lang="en-US" altLang="zh-CN" dirty="0">
                <a:latin typeface="Arial" panose="020B0604020202020204" pitchFamily="34" charset="0"/>
                <a:ea typeface="微软雅黑" panose="020B0503020204020204" pitchFamily="34" charset="-122"/>
              </a:rPr>
              <a:t>30—12</a:t>
            </a:r>
            <a:r>
              <a:rPr lang="zh-CN" altLang="en-US" dirty="0">
                <a:latin typeface="Arial" panose="020B0604020202020204" pitchFamily="34" charset="0"/>
                <a:ea typeface="微软雅黑" panose="020B0503020204020204" pitchFamily="34" charset="-122"/>
              </a:rPr>
              <a:t>：</a:t>
            </a:r>
            <a:r>
              <a:rPr lang="en-US" altLang="zh-CN" dirty="0">
                <a:latin typeface="Arial" panose="020B0604020202020204" pitchFamily="34" charset="0"/>
                <a:ea typeface="微软雅黑" panose="020B0503020204020204" pitchFamily="34" charset="-122"/>
              </a:rPr>
              <a:t>00     </a:t>
            </a:r>
            <a:r>
              <a:rPr lang="zh-CN" altLang="en-US" dirty="0">
                <a:latin typeface="Arial" panose="020B0604020202020204" pitchFamily="34" charset="0"/>
                <a:ea typeface="微软雅黑" panose="020B0503020204020204" pitchFamily="34" charset="-122"/>
              </a:rPr>
              <a:t>下午：</a:t>
            </a:r>
            <a:r>
              <a:rPr lang="en-US" altLang="zh-CN" dirty="0">
                <a:latin typeface="Arial" panose="020B0604020202020204" pitchFamily="34" charset="0"/>
                <a:ea typeface="微软雅黑" panose="020B0503020204020204" pitchFamily="34" charset="-122"/>
              </a:rPr>
              <a:t>13</a:t>
            </a:r>
            <a:r>
              <a:rPr lang="zh-CN" altLang="en-US" dirty="0">
                <a:latin typeface="Arial" panose="020B0604020202020204" pitchFamily="34" charset="0"/>
                <a:ea typeface="微软雅黑" panose="020B0503020204020204" pitchFamily="34" charset="-122"/>
              </a:rPr>
              <a:t>：</a:t>
            </a:r>
            <a:r>
              <a:rPr lang="en-US" altLang="zh-CN" dirty="0">
                <a:latin typeface="Arial" panose="020B0604020202020204" pitchFamily="34" charset="0"/>
                <a:ea typeface="微软雅黑" panose="020B0503020204020204" pitchFamily="34" charset="-122"/>
              </a:rPr>
              <a:t>30—17</a:t>
            </a:r>
            <a:r>
              <a:rPr lang="zh-CN" altLang="en-US" dirty="0">
                <a:latin typeface="Arial" panose="020B0604020202020204" pitchFamily="34" charset="0"/>
                <a:ea typeface="微软雅黑" panose="020B0503020204020204" pitchFamily="34" charset="-122"/>
              </a:rPr>
              <a:t>：</a:t>
            </a:r>
            <a:r>
              <a:rPr lang="en-US" altLang="zh-CN" dirty="0">
                <a:latin typeface="Arial" panose="020B0604020202020204" pitchFamily="34" charset="0"/>
                <a:ea typeface="微软雅黑" panose="020B0503020204020204" pitchFamily="34" charset="-122"/>
              </a:rPr>
              <a:t>00</a:t>
            </a:r>
            <a:endParaRPr lang="en-US" altLang="zh-CN" dirty="0">
              <a:latin typeface="Arial" panose="020B0604020202020204" pitchFamily="34" charset="0"/>
              <a:ea typeface="微软雅黑" panose="020B0503020204020204" pitchFamily="34" charset="-122"/>
            </a:endParaRPr>
          </a:p>
          <a:p>
            <a:pPr indent="457200">
              <a:lnSpc>
                <a:spcPct val="150000"/>
              </a:lnSpc>
            </a:pPr>
            <a:r>
              <a:rPr lang="zh-CN" altLang="en-US" dirty="0">
                <a:latin typeface="Arial" panose="020B0604020202020204" pitchFamily="34" charset="0"/>
                <a:ea typeface="微软雅黑" panose="020B0503020204020204" pitchFamily="34" charset="-122"/>
              </a:rPr>
              <a:t>网上服务厅地址：</a:t>
            </a:r>
            <a:r>
              <a:rPr lang="en-US" altLang="zh-CN" dirty="0">
                <a:solidFill>
                  <a:srgbClr val="C00000"/>
                </a:solidFill>
                <a:latin typeface="Arial" panose="020B0604020202020204" pitchFamily="34" charset="0"/>
                <a:ea typeface="微软雅黑" panose="020B0503020204020204" pitchFamily="34" charset="-122"/>
              </a:rPr>
              <a:t> </a:t>
            </a:r>
            <a:r>
              <a:rPr lang="en-US" altLang="zh-CN" u="sng" dirty="0">
                <a:solidFill>
                  <a:schemeClr val="accent1"/>
                </a:solidFill>
                <a:latin typeface="Arial" panose="020B0604020202020204" pitchFamily="34" charset="0"/>
                <a:ea typeface="微软雅黑" panose="020B0503020204020204" pitchFamily="34" charset="-122"/>
                <a:hlinkClick r:id="rId2"/>
              </a:rPr>
              <a:t>https://</a:t>
            </a:r>
            <a:r>
              <a:rPr lang="en-US" altLang="zh-CN" sz="1800" u="sng" dirty="0">
                <a:solidFill>
                  <a:schemeClr val="accent1"/>
                </a:solidFill>
                <a:latin typeface="Arial" panose="020B0604020202020204" pitchFamily="34" charset="0"/>
                <a:ea typeface="微软雅黑" panose="020B0503020204020204" pitchFamily="34" charset="-122"/>
              </a:rPr>
              <a:t>gjjyw.changzhou.gov.cn/wt/</a:t>
            </a:r>
            <a:endParaRPr lang="en-US" altLang="zh-CN" u="sng" dirty="0">
              <a:solidFill>
                <a:schemeClr val="accent1"/>
              </a:solidFill>
              <a:latin typeface="Arial" panose="020B0604020202020204" pitchFamily="34" charset="0"/>
              <a:ea typeface="微软雅黑" panose="020B0503020204020204" pitchFamily="34" charset="-122"/>
            </a:endParaRPr>
          </a:p>
          <a:p>
            <a:pPr indent="457200">
              <a:lnSpc>
                <a:spcPct val="150000"/>
              </a:lnSpc>
            </a:pPr>
            <a:r>
              <a:rPr lang="zh-CN" altLang="en-US" dirty="0">
                <a:latin typeface="Arial" panose="020B0604020202020204" pitchFamily="34" charset="0"/>
                <a:ea typeface="微软雅黑" panose="020B0503020204020204" pitchFamily="34" charset="-122"/>
              </a:rPr>
              <a:t>官网地址：</a:t>
            </a:r>
            <a:r>
              <a:rPr lang="en-US" altLang="zh-CN" dirty="0">
                <a:latin typeface="Arial" panose="020B0604020202020204" pitchFamily="34" charset="0"/>
                <a:ea typeface="微软雅黑" panose="020B0503020204020204" pitchFamily="34" charset="-122"/>
                <a:hlinkClick r:id="rId3"/>
              </a:rPr>
              <a:t>https://gjj.changzhou.gov.cn/</a:t>
            </a:r>
            <a:endParaRPr lang="en-US" altLang="zh-CN" dirty="0">
              <a:latin typeface="Arial" panose="020B0604020202020204" pitchFamily="34" charset="0"/>
              <a:ea typeface="微软雅黑" panose="020B0503020204020204" pitchFamily="34" charset="-122"/>
            </a:endParaRPr>
          </a:p>
        </p:txBody>
      </p:sp>
      <p:pic>
        <p:nvPicPr>
          <p:cNvPr id="45062" name="Picture 1" descr="C:\Users\Administrator\Desktop\1.jpg"/>
          <p:cNvPicPr>
            <a:picLocks noChangeAspect="1"/>
          </p:cNvPicPr>
          <p:nvPr/>
        </p:nvPicPr>
        <p:blipFill>
          <a:blip r:embed="rId4"/>
          <a:stretch>
            <a:fillRect/>
          </a:stretch>
        </p:blipFill>
        <p:spPr>
          <a:xfrm>
            <a:off x="3062288" y="3613150"/>
            <a:ext cx="2193925" cy="1827213"/>
          </a:xfrm>
          <a:prstGeom prst="rect">
            <a:avLst/>
          </a:prstGeom>
          <a:noFill/>
          <a:ln w="9525">
            <a:noFill/>
          </a:ln>
        </p:spPr>
      </p:pic>
      <p:sp>
        <p:nvSpPr>
          <p:cNvPr id="45063" name="TextBox 3"/>
          <p:cNvSpPr txBox="1"/>
          <p:nvPr/>
        </p:nvSpPr>
        <p:spPr>
          <a:xfrm>
            <a:off x="3813175" y="5500688"/>
            <a:ext cx="693738"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官网</a:t>
            </a:r>
            <a:endParaRPr lang="zh-CN" altLang="en-US" dirty="0">
              <a:latin typeface="Arial" panose="020B0604020202020204" pitchFamily="34" charset="0"/>
              <a:ea typeface="微软雅黑" panose="020B0503020204020204" pitchFamily="34" charset="-122"/>
            </a:endParaRPr>
          </a:p>
        </p:txBody>
      </p:sp>
      <p:pic>
        <p:nvPicPr>
          <p:cNvPr id="45064" name="Picture 2"/>
          <p:cNvPicPr>
            <a:picLocks noChangeAspect="1"/>
          </p:cNvPicPr>
          <p:nvPr/>
        </p:nvPicPr>
        <p:blipFill>
          <a:blip r:embed="rId5"/>
          <a:stretch>
            <a:fillRect/>
          </a:stretch>
        </p:blipFill>
        <p:spPr>
          <a:xfrm>
            <a:off x="6624638" y="3613150"/>
            <a:ext cx="2071687" cy="1827213"/>
          </a:xfrm>
          <a:prstGeom prst="rect">
            <a:avLst/>
          </a:prstGeom>
          <a:noFill/>
          <a:ln w="9525">
            <a:noFill/>
          </a:ln>
        </p:spPr>
      </p:pic>
      <p:sp>
        <p:nvSpPr>
          <p:cNvPr id="45065" name="TextBox 5"/>
          <p:cNvSpPr txBox="1"/>
          <p:nvPr/>
        </p:nvSpPr>
        <p:spPr>
          <a:xfrm>
            <a:off x="6954838" y="5440363"/>
            <a:ext cx="14097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微信</a:t>
            </a:r>
            <a:r>
              <a:rPr lang="zh-CN" altLang="en-US" dirty="0">
                <a:latin typeface="Arial" panose="020B0604020202020204" pitchFamily="34" charset="0"/>
                <a:ea typeface="微软雅黑" panose="020B0503020204020204" pitchFamily="34" charset="-122"/>
              </a:rPr>
              <a:t>服务号</a:t>
            </a:r>
            <a:endParaRPr lang="zh-CN" altLang="en-US" dirty="0">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 name="椭圆 50"/>
          <p:cNvSpPr/>
          <p:nvPr/>
        </p:nvSpPr>
        <p:spPr>
          <a:xfrm>
            <a:off x="-200025" y="-447675"/>
            <a:ext cx="1390650" cy="1390650"/>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52" name="椭圆 51"/>
          <p:cNvSpPr/>
          <p:nvPr/>
        </p:nvSpPr>
        <p:spPr>
          <a:xfrm>
            <a:off x="-406400" y="5470525"/>
            <a:ext cx="1949450" cy="1949450"/>
          </a:xfrm>
          <a:prstGeom prst="ellipse">
            <a:avLst/>
          </a:prstGeom>
          <a:gradFill flip="none" rotWithShape="1">
            <a:gsLst>
              <a:gs pos="0">
                <a:schemeClr val="accent1"/>
              </a:gs>
              <a:gs pos="100000">
                <a:schemeClr val="accent5"/>
              </a:gs>
            </a:gsLst>
            <a:lin ang="13500000" scaled="1"/>
            <a:tileRect/>
          </a:gra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3" name="椭圆 52"/>
          <p:cNvSpPr/>
          <p:nvPr/>
        </p:nvSpPr>
        <p:spPr>
          <a:xfrm>
            <a:off x="10639425" y="5289550"/>
            <a:ext cx="1019175" cy="1019175"/>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54" name="椭圆 53"/>
          <p:cNvSpPr/>
          <p:nvPr/>
        </p:nvSpPr>
        <p:spPr>
          <a:xfrm>
            <a:off x="10502900" y="249238"/>
            <a:ext cx="1323975" cy="1323975"/>
          </a:xfrm>
          <a:prstGeom prst="ellipse">
            <a:avLst/>
          </a:prstGeom>
          <a:gradFill flip="none" rotWithShape="1">
            <a:gsLst>
              <a:gs pos="0">
                <a:schemeClr val="accent1"/>
              </a:gs>
              <a:gs pos="100000">
                <a:schemeClr val="accent5"/>
              </a:gs>
            </a:gsLst>
            <a:lin ang="13500000" scaled="1"/>
            <a:tileRect/>
          </a:gra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5" name="椭圆 54"/>
          <p:cNvSpPr/>
          <p:nvPr/>
        </p:nvSpPr>
        <p:spPr>
          <a:xfrm>
            <a:off x="10502900" y="2352675"/>
            <a:ext cx="314325" cy="315913"/>
          </a:xfrm>
          <a:prstGeom prst="ellipse">
            <a:avLst/>
          </a:prstGeom>
          <a:gradFill flip="none" rotWithShape="1">
            <a:gsLst>
              <a:gs pos="0">
                <a:schemeClr val="accent1"/>
              </a:gs>
              <a:gs pos="100000">
                <a:schemeClr val="accent5"/>
              </a:gs>
            </a:gsLst>
            <a:lin ang="13500000" scaled="1"/>
            <a:tileRect/>
          </a:gra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6" name="椭圆 55"/>
          <p:cNvSpPr/>
          <p:nvPr/>
        </p:nvSpPr>
        <p:spPr>
          <a:xfrm>
            <a:off x="9550400" y="5357813"/>
            <a:ext cx="314325" cy="314325"/>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57" name="椭圆 56"/>
          <p:cNvSpPr/>
          <p:nvPr/>
        </p:nvSpPr>
        <p:spPr>
          <a:xfrm>
            <a:off x="1993900" y="5483225"/>
            <a:ext cx="315913" cy="315913"/>
          </a:xfrm>
          <a:prstGeom prst="ellipse">
            <a:avLst/>
          </a:prstGeom>
          <a:gradFill flip="none" rotWithShape="1">
            <a:gsLst>
              <a:gs pos="0">
                <a:schemeClr val="accent1"/>
              </a:gs>
              <a:gs pos="100000">
                <a:schemeClr val="accent5"/>
              </a:gs>
            </a:gsLst>
            <a:lin ang="13500000" scaled="1"/>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8" name="椭圆 57"/>
          <p:cNvSpPr/>
          <p:nvPr/>
        </p:nvSpPr>
        <p:spPr>
          <a:xfrm>
            <a:off x="874713" y="2951163"/>
            <a:ext cx="314325" cy="315913"/>
          </a:xfrm>
          <a:prstGeom prst="ellipse">
            <a:avLst/>
          </a:prstGeom>
          <a:gradFill flip="none" rotWithShape="1">
            <a:gsLst>
              <a:gs pos="0">
                <a:schemeClr val="accent2"/>
              </a:gs>
              <a:gs pos="100000">
                <a:schemeClr val="accent6"/>
              </a:gs>
            </a:gsLst>
            <a:lin ang="13500000" scaled="1"/>
            <a:tileRect/>
          </a:gra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grpSp>
        <p:nvGrpSpPr>
          <p:cNvPr id="2" name="组合 61"/>
          <p:cNvGrpSpPr/>
          <p:nvPr/>
        </p:nvGrpSpPr>
        <p:grpSpPr>
          <a:xfrm>
            <a:off x="3302000" y="2154238"/>
            <a:ext cx="5589588" cy="1909762"/>
            <a:chOff x="3301570" y="2154824"/>
            <a:chExt cx="5589270" cy="1908810"/>
          </a:xfrm>
        </p:grpSpPr>
        <p:sp>
          <p:nvSpPr>
            <p:cNvPr id="59" name="圆角矩形 58"/>
            <p:cNvSpPr/>
            <p:nvPr/>
          </p:nvSpPr>
          <p:spPr>
            <a:xfrm>
              <a:off x="3301570" y="2154824"/>
              <a:ext cx="5589270" cy="1908810"/>
            </a:xfrm>
            <a:prstGeom prst="roundRect">
              <a:avLst>
                <a:gd name="adj" fmla="val 50000"/>
              </a:avLst>
            </a:prstGeom>
            <a:solidFill>
              <a:srgbClr val="FCFCFC"/>
            </a:solidFill>
            <a:ln w="28575">
              <a:gradFill flip="none" rotWithShape="1">
                <a:gsLst>
                  <a:gs pos="0">
                    <a:schemeClr val="accent1"/>
                  </a:gs>
                  <a:gs pos="73770">
                    <a:schemeClr val="accent6"/>
                  </a:gs>
                  <a:gs pos="39000">
                    <a:schemeClr val="accent5"/>
                  </a:gs>
                  <a:gs pos="100000">
                    <a:schemeClr val="accent2"/>
                  </a:gs>
                </a:gsLst>
                <a:lin ang="5400000" scaled="1"/>
                <a:tileRect/>
              </a:gradFill>
            </a:ln>
            <a:effectLst>
              <a:outerShdw blurRad="596900" sx="102000" sy="102000" algn="ctr" rotWithShape="0">
                <a:prstClr val="black">
                  <a:alpha val="26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3900" b="1" i="0" u="none" strike="noStrike" kern="1200" cap="none" spc="0" normalizeH="0" baseline="0" noProof="0">
                <a:ln>
                  <a:noFill/>
                </a:ln>
                <a:solidFill>
                  <a:schemeClr val="tx1"/>
                </a:solidFill>
                <a:effectLst/>
                <a:uLnTx/>
                <a:uFillTx/>
                <a:latin typeface="Century Gothic" panose="020B0502020202020204" pitchFamily="34" charset="0"/>
                <a:ea typeface="+mn-ea"/>
                <a:cs typeface="+mn-cs"/>
              </a:endParaRPr>
            </a:p>
          </p:txBody>
        </p:sp>
        <p:sp>
          <p:nvSpPr>
            <p:cNvPr id="60" name="文本框 59"/>
            <p:cNvSpPr txBox="1"/>
            <p:nvPr/>
          </p:nvSpPr>
          <p:spPr>
            <a:xfrm>
              <a:off x="3816532" y="2453926"/>
              <a:ext cx="4297680" cy="1198880"/>
            </a:xfrm>
            <a:prstGeom prst="rect">
              <a:avLst/>
            </a:prstGeom>
            <a:noFill/>
          </p:spPr>
          <p:txBody>
            <a:bodyPr wrap="none" rtlCol="0">
              <a:spAutoFit/>
              <a:scene3d>
                <a:camera prst="orthographicFront"/>
                <a:lightRig rig="threePt" dir="t"/>
              </a:scene3d>
              <a:sp3d contourW="12700"/>
            </a:bodyPr>
            <a:lstStyle/>
            <a:p>
              <a:pPr marR="0" algn="ctr" defTabSz="457200" fontAlgn="auto">
                <a:spcBef>
                  <a:spcPts val="0"/>
                </a:spcBef>
                <a:spcAft>
                  <a:spcPts val="0"/>
                </a:spcAft>
                <a:buClrTx/>
                <a:buSzTx/>
                <a:buFontTx/>
                <a:buNone/>
                <a:defRPr/>
              </a:pPr>
              <a:r>
                <a:rPr kumimoji="0" lang="zh-CN" altLang="en-US" sz="7200" kern="1200" cap="none" spc="0" normalizeH="0" baseline="0" noProof="0" dirty="0">
                  <a:gradFill>
                    <a:gsLst>
                      <a:gs pos="0">
                        <a:schemeClr val="tx1">
                          <a:lumMod val="65000"/>
                          <a:lumOff val="35000"/>
                        </a:schemeClr>
                      </a:gs>
                      <a:gs pos="100000">
                        <a:schemeClr val="tx1">
                          <a:lumMod val="85000"/>
                          <a:lumOff val="15000"/>
                        </a:schemeClr>
                      </a:gs>
                    </a:gsLst>
                    <a:lin ang="5400000" scaled="1"/>
                  </a:gradFill>
                  <a:latin typeface="方正细谭黑简体" panose="02000000000000000000" pitchFamily="2" charset="-122"/>
                  <a:ea typeface="方正细谭黑简体" panose="02000000000000000000" pitchFamily="2" charset="-122"/>
                  <a:cs typeface="+mn-cs"/>
                </a:rPr>
                <a:t> 感谢观看</a:t>
              </a:r>
              <a:endParaRPr kumimoji="0" lang="zh-CN" altLang="en-US" sz="7200" kern="1200" cap="none" spc="0" normalizeH="0" baseline="0" noProof="0" dirty="0">
                <a:gradFill>
                  <a:gsLst>
                    <a:gs pos="0">
                      <a:schemeClr val="tx1">
                        <a:lumMod val="65000"/>
                        <a:lumOff val="35000"/>
                      </a:schemeClr>
                    </a:gs>
                    <a:gs pos="100000">
                      <a:schemeClr val="tx1">
                        <a:lumMod val="85000"/>
                        <a:lumOff val="15000"/>
                      </a:schemeClr>
                    </a:gs>
                  </a:gsLst>
                  <a:lin ang="5400000" scaled="1"/>
                </a:gradFill>
                <a:latin typeface="方正细谭黑简体" panose="02000000000000000000" pitchFamily="2" charset="-122"/>
                <a:ea typeface="方正细谭黑简体" panose="02000000000000000000" pitchFamily="2" charset="-122"/>
                <a:cs typeface="+mn-cs"/>
              </a:endParaRPr>
            </a:p>
          </p:txBody>
        </p:sp>
      </p:gr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1000" fill="hold"/>
                                        <p:tgtEl>
                                          <p:spTgt spid="51"/>
                                        </p:tgtEl>
                                        <p:attrNameLst>
                                          <p:attrName>ppt_x</p:attrName>
                                        </p:attrNameLst>
                                      </p:cBhvr>
                                      <p:tavLst>
                                        <p:tav tm="0">
                                          <p:val>
                                            <p:strVal val="1+#ppt_w/2"/>
                                          </p:val>
                                        </p:tav>
                                        <p:tav tm="100000">
                                          <p:val>
                                            <p:strVal val="#ppt_x"/>
                                          </p:val>
                                        </p:tav>
                                      </p:tavLst>
                                    </p:anim>
                                    <p:anim calcmode="lin" valueType="num">
                                      <p:cBhvr additive="base">
                                        <p:cTn id="8" dur="1000" fill="hold"/>
                                        <p:tgtEl>
                                          <p:spTgt spid="51"/>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1000" fill="hold"/>
                                        <p:tgtEl>
                                          <p:spTgt spid="52"/>
                                        </p:tgtEl>
                                        <p:attrNameLst>
                                          <p:attrName>ppt_x</p:attrName>
                                        </p:attrNameLst>
                                      </p:cBhvr>
                                      <p:tavLst>
                                        <p:tav tm="0">
                                          <p:val>
                                            <p:strVal val="1+#ppt_w/2"/>
                                          </p:val>
                                        </p:tav>
                                        <p:tav tm="100000">
                                          <p:val>
                                            <p:strVal val="#ppt_x"/>
                                          </p:val>
                                        </p:tav>
                                      </p:tavLst>
                                    </p:anim>
                                    <p:anim calcmode="lin" valueType="num">
                                      <p:cBhvr additive="base">
                                        <p:cTn id="12" dur="1000" fill="hold"/>
                                        <p:tgtEl>
                                          <p:spTgt spid="5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000" fill="hold"/>
                                        <p:tgtEl>
                                          <p:spTgt spid="53"/>
                                        </p:tgtEl>
                                        <p:attrNameLst>
                                          <p:attrName>ppt_x</p:attrName>
                                        </p:attrNameLst>
                                      </p:cBhvr>
                                      <p:tavLst>
                                        <p:tav tm="0">
                                          <p:val>
                                            <p:strVal val="0-#ppt_w/2"/>
                                          </p:val>
                                        </p:tav>
                                        <p:tav tm="100000">
                                          <p:val>
                                            <p:strVal val="#ppt_x"/>
                                          </p:val>
                                        </p:tav>
                                      </p:tavLst>
                                    </p:anim>
                                    <p:anim calcmode="lin" valueType="num">
                                      <p:cBhvr additive="base">
                                        <p:cTn id="16" dur="10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1000" fill="hold"/>
                                        <p:tgtEl>
                                          <p:spTgt spid="54"/>
                                        </p:tgtEl>
                                        <p:attrNameLst>
                                          <p:attrName>ppt_x</p:attrName>
                                        </p:attrNameLst>
                                      </p:cBhvr>
                                      <p:tavLst>
                                        <p:tav tm="0">
                                          <p:val>
                                            <p:strVal val="0-#ppt_w/2"/>
                                          </p:val>
                                        </p:tav>
                                        <p:tav tm="100000">
                                          <p:val>
                                            <p:strVal val="#ppt_x"/>
                                          </p:val>
                                        </p:tav>
                                      </p:tavLst>
                                    </p:anim>
                                    <p:anim calcmode="lin" valueType="num">
                                      <p:cBhvr additive="base">
                                        <p:cTn id="20" dur="100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1000" fill="hold"/>
                                        <p:tgtEl>
                                          <p:spTgt spid="55"/>
                                        </p:tgtEl>
                                        <p:attrNameLst>
                                          <p:attrName>ppt_x</p:attrName>
                                        </p:attrNameLst>
                                      </p:cBhvr>
                                      <p:tavLst>
                                        <p:tav tm="0">
                                          <p:val>
                                            <p:strVal val="#ppt_x"/>
                                          </p:val>
                                        </p:tav>
                                        <p:tav tm="100000">
                                          <p:val>
                                            <p:strVal val="#ppt_x"/>
                                          </p:val>
                                        </p:tav>
                                      </p:tavLst>
                                    </p:anim>
                                    <p:anim calcmode="lin" valueType="num">
                                      <p:cBhvr additive="base">
                                        <p:cTn id="24" dur="1000" fill="hold"/>
                                        <p:tgtEl>
                                          <p:spTgt spid="55"/>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1000" fill="hold"/>
                                        <p:tgtEl>
                                          <p:spTgt spid="56"/>
                                        </p:tgtEl>
                                        <p:attrNameLst>
                                          <p:attrName>ppt_x</p:attrName>
                                        </p:attrNameLst>
                                      </p:cBhvr>
                                      <p:tavLst>
                                        <p:tav tm="0">
                                          <p:val>
                                            <p:strVal val="#ppt_x"/>
                                          </p:val>
                                        </p:tav>
                                        <p:tav tm="100000">
                                          <p:val>
                                            <p:strVal val="#ppt_x"/>
                                          </p:val>
                                        </p:tav>
                                      </p:tavLst>
                                    </p:anim>
                                    <p:anim calcmode="lin" valueType="num">
                                      <p:cBhvr additive="base">
                                        <p:cTn id="28" dur="1000" fill="hold"/>
                                        <p:tgtEl>
                                          <p:spTgt spid="56"/>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1000" fill="hold"/>
                                        <p:tgtEl>
                                          <p:spTgt spid="58"/>
                                        </p:tgtEl>
                                        <p:attrNameLst>
                                          <p:attrName>ppt_x</p:attrName>
                                        </p:attrNameLst>
                                      </p:cBhvr>
                                      <p:tavLst>
                                        <p:tav tm="0">
                                          <p:val>
                                            <p:strVal val="#ppt_x"/>
                                          </p:val>
                                        </p:tav>
                                        <p:tav tm="100000">
                                          <p:val>
                                            <p:strVal val="#ppt_x"/>
                                          </p:val>
                                        </p:tav>
                                      </p:tavLst>
                                    </p:anim>
                                    <p:anim calcmode="lin" valueType="num">
                                      <p:cBhvr additive="base">
                                        <p:cTn id="32" dur="1000" fill="hold"/>
                                        <p:tgtEl>
                                          <p:spTgt spid="58"/>
                                        </p:tgtEl>
                                        <p:attrNameLst>
                                          <p:attrName>ppt_y</p:attrName>
                                        </p:attrNameLst>
                                      </p:cBhvr>
                                      <p:tavLst>
                                        <p:tav tm="0">
                                          <p:val>
                                            <p:strVal val="0-#ppt_h/2"/>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1000" fill="hold"/>
                                        <p:tgtEl>
                                          <p:spTgt spid="57"/>
                                        </p:tgtEl>
                                        <p:attrNameLst>
                                          <p:attrName>ppt_x</p:attrName>
                                        </p:attrNameLst>
                                      </p:cBhvr>
                                      <p:tavLst>
                                        <p:tav tm="0">
                                          <p:val>
                                            <p:strVal val="1+#ppt_w/2"/>
                                          </p:val>
                                        </p:tav>
                                        <p:tav tm="100000">
                                          <p:val>
                                            <p:strVal val="#ppt_x"/>
                                          </p:val>
                                        </p:tav>
                                      </p:tavLst>
                                    </p:anim>
                                    <p:anim calcmode="lin" valueType="num">
                                      <p:cBhvr additive="base">
                                        <p:cTn id="36" dur="10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6" presetClass="entr" presetSubtype="21"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arn(inVertical)">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7" name="直接连接符 26"/>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17018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1.</a:t>
            </a:r>
            <a:r>
              <a:rPr kumimoji="0" lang="zh-CN" altLang="en-US"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网厅登录</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8196" name="图片 30"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8197" name="TextBox 8"/>
          <p:cNvSpPr txBox="1"/>
          <p:nvPr/>
        </p:nvSpPr>
        <p:spPr>
          <a:xfrm>
            <a:off x="654050" y="908050"/>
            <a:ext cx="10729913" cy="338138"/>
          </a:xfrm>
          <a:prstGeom prst="rect">
            <a:avLst/>
          </a:prstGeom>
          <a:noFill/>
          <a:ln w="9525">
            <a:noFill/>
          </a:ln>
        </p:spPr>
        <p:txBody>
          <a:bodyPr>
            <a:spAutoFit/>
          </a:bodyPr>
          <a:p>
            <a:pPr>
              <a:buNone/>
            </a:pPr>
            <a:r>
              <a:rPr lang="zh-CN" altLang="en-US" sz="1600" dirty="0">
                <a:latin typeface="宋体" panose="02010600030101010101" pitchFamily="2" charset="-122"/>
                <a:ea typeface="宋体" panose="02010600030101010101" pitchFamily="2" charset="-122"/>
              </a:rPr>
              <a:t>    使用单位公积金账号</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统一社会信用代码</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登录密码</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手机验证码登录网厅，</a:t>
            </a:r>
            <a:r>
              <a:rPr lang="zh-CN" altLang="en-US" sz="1600" dirty="0">
                <a:latin typeface="宋体" panose="02010600030101010101" pitchFamily="2" charset="-122"/>
                <a:ea typeface="宋体" panose="02010600030101010101" pitchFamily="2" charset="-122"/>
                <a:sym typeface="+mn-ea"/>
              </a:rPr>
              <a:t>证书用户也可通过证书进行登录操作。</a:t>
            </a:r>
            <a:endParaRPr lang="zh-CN" altLang="en-US" sz="1600" dirty="0">
              <a:latin typeface="宋体" panose="02010600030101010101" pitchFamily="2" charset="-122"/>
              <a:ea typeface="宋体" panose="02010600030101010101" pitchFamily="2" charset="-122"/>
            </a:endParaRPr>
          </a:p>
        </p:txBody>
      </p:sp>
      <p:pic>
        <p:nvPicPr>
          <p:cNvPr id="8198" name="图片 -2147482251"/>
          <p:cNvPicPr>
            <a:picLocks noChangeAspect="1"/>
          </p:cNvPicPr>
          <p:nvPr>
            <p:custDataLst>
              <p:tags r:id="rId2"/>
            </p:custDataLst>
          </p:nvPr>
        </p:nvPicPr>
        <p:blipFill>
          <a:blip r:embed="rId3"/>
          <a:stretch>
            <a:fillRect/>
          </a:stretch>
        </p:blipFill>
        <p:spPr>
          <a:xfrm>
            <a:off x="1697038" y="1728788"/>
            <a:ext cx="8642350" cy="4281487"/>
          </a:xfrm>
          <a:prstGeom prst="rect">
            <a:avLst/>
          </a:prstGeom>
          <a:noFill/>
          <a:ln w="9525">
            <a:noFill/>
          </a:ln>
        </p:spPr>
      </p:pic>
      <p:pic>
        <p:nvPicPr>
          <p:cNvPr id="8199" name="图片 -2147482250"/>
          <p:cNvPicPr>
            <a:picLocks noChangeAspect="1"/>
          </p:cNvPicPr>
          <p:nvPr>
            <p:custDataLst>
              <p:tags r:id="rId4"/>
            </p:custDataLst>
          </p:nvPr>
        </p:nvPicPr>
        <p:blipFill>
          <a:blip r:embed="rId5"/>
          <a:srcRect l="47243" t="24222" r="25606" b="24680"/>
          <a:stretch>
            <a:fillRect/>
          </a:stretch>
        </p:blipFill>
        <p:spPr>
          <a:xfrm>
            <a:off x="8470900" y="2371725"/>
            <a:ext cx="2646363" cy="27289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1000"/>
                                        <p:tgtEl>
                                          <p:spTgt spid="27"/>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单位账户管理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9220"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9221" name="文本框 4"/>
          <p:cNvSpPr txBox="1"/>
          <p:nvPr/>
        </p:nvSpPr>
        <p:spPr>
          <a:xfrm>
            <a:off x="1230313" y="1044575"/>
            <a:ext cx="9923462" cy="644525"/>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rPr>
              <a:t>单位的名称、地址、法定代表人等登记信息发生变更的，可在</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单位缴存登记信息变更</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界面进行修改。</a:t>
            </a:r>
            <a:endParaRPr lang="zh-CN" altLang="en-US" dirty="0">
              <a:latin typeface="宋体" panose="02010600030101010101" pitchFamily="2" charset="-122"/>
              <a:ea typeface="宋体" panose="02010600030101010101" pitchFamily="2" charset="-122"/>
              <a:sym typeface="+mn-ea"/>
            </a:endParaRPr>
          </a:p>
        </p:txBody>
      </p:sp>
      <p:pic>
        <p:nvPicPr>
          <p:cNvPr id="9222" name="图片 6" descr="3"/>
          <p:cNvPicPr>
            <a:picLocks noChangeAspect="1"/>
          </p:cNvPicPr>
          <p:nvPr/>
        </p:nvPicPr>
        <p:blipFill>
          <a:blip r:embed="rId2"/>
          <a:srcRect b="9326"/>
          <a:stretch>
            <a:fillRect/>
          </a:stretch>
        </p:blipFill>
        <p:spPr>
          <a:xfrm>
            <a:off x="1354138" y="1689100"/>
            <a:ext cx="9483725" cy="4340225"/>
          </a:xfrm>
          <a:prstGeom prst="rect">
            <a:avLst/>
          </a:prstGeom>
          <a:noFill/>
          <a:ln w="9525">
            <a:noFill/>
          </a:ln>
        </p:spPr>
      </p:pic>
      <p:sp>
        <p:nvSpPr>
          <p:cNvPr id="9223" name="文本框 7"/>
          <p:cNvSpPr txBox="1"/>
          <p:nvPr/>
        </p:nvSpPr>
        <p:spPr>
          <a:xfrm>
            <a:off x="1143000" y="744538"/>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①单位缴存登记信息变更</a:t>
            </a:r>
            <a:endParaRPr lang="en-US" altLang="zh-CN" dirty="0">
              <a:latin typeface="Arial" panose="020B0604020202020204" pitchFamily="34" charset="0"/>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单位账户管理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0244"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pic>
        <p:nvPicPr>
          <p:cNvPr id="10245" name="图片 5" descr="4"/>
          <p:cNvPicPr>
            <a:picLocks noChangeAspect="1"/>
          </p:cNvPicPr>
          <p:nvPr/>
        </p:nvPicPr>
        <p:blipFill>
          <a:blip r:embed="rId2"/>
          <a:stretch>
            <a:fillRect/>
          </a:stretch>
        </p:blipFill>
        <p:spPr>
          <a:xfrm>
            <a:off x="1074738" y="1533525"/>
            <a:ext cx="9740900" cy="4916488"/>
          </a:xfrm>
          <a:prstGeom prst="rect">
            <a:avLst/>
          </a:prstGeom>
          <a:noFill/>
          <a:ln w="9525">
            <a:noFill/>
          </a:ln>
        </p:spPr>
      </p:pic>
      <p:sp>
        <p:nvSpPr>
          <p:cNvPr id="10246" name="文本框 6"/>
          <p:cNvSpPr txBox="1"/>
          <p:nvPr/>
        </p:nvSpPr>
        <p:spPr>
          <a:xfrm>
            <a:off x="982663" y="815975"/>
            <a:ext cx="9923462" cy="646113"/>
          </a:xfrm>
          <a:prstGeom prst="rect">
            <a:avLst/>
          </a:prstGeom>
          <a:noFill/>
          <a:ln w="9525">
            <a:noFill/>
          </a:ln>
        </p:spPr>
        <p:txBody>
          <a:bodyPr>
            <a:spAutoFit/>
          </a:bodyPr>
          <a:p>
            <a:pPr>
              <a:buNone/>
            </a:pPr>
            <a:r>
              <a:rPr lang="zh-CN" altLang="en-US" dirty="0">
                <a:latin typeface="宋体" panose="02010600030101010101" pitchFamily="2" charset="-122"/>
                <a:ea typeface="宋体" panose="02010600030101010101" pitchFamily="2" charset="-122"/>
                <a:sym typeface="+mn-ea"/>
              </a:rPr>
              <a:t>点击核查统一社会信用代码后自动更新单位基础信息，法人</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经办人信息需手动录入。</a:t>
            </a:r>
            <a:endParaRPr lang="zh-CN" altLang="en-US" dirty="0">
              <a:latin typeface="宋体" panose="02010600030101010101" pitchFamily="2" charset="-122"/>
              <a:ea typeface="宋体" panose="02010600030101010101" pitchFamily="2" charset="-122"/>
              <a:sym typeface="+mn-ea"/>
            </a:endParaRPr>
          </a:p>
          <a:p>
            <a:pPr>
              <a:buNone/>
            </a:pPr>
            <a:r>
              <a:rPr lang="zh-CN" altLang="en-US" dirty="0">
                <a:latin typeface="宋体" panose="02010600030101010101" pitchFamily="2" charset="-122"/>
                <a:ea typeface="宋体" panose="02010600030101010101" pitchFamily="2" charset="-122"/>
                <a:sym typeface="+mn-ea"/>
              </a:rPr>
              <a:t>填写完成获取短信验证，再点击</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保存并提交</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a:t>
            </a:r>
            <a:endParaRPr lang="zh-CN" altLang="en-US"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单位账户管理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1268"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11269" name="文本框 7"/>
          <p:cNvSpPr txBox="1"/>
          <p:nvPr/>
        </p:nvSpPr>
        <p:spPr>
          <a:xfrm>
            <a:off x="1143000" y="744538"/>
            <a:ext cx="4064000" cy="368300"/>
          </a:xfrm>
          <a:prstGeom prst="rect">
            <a:avLst/>
          </a:prstGeom>
          <a:noFill/>
          <a:ln w="9525">
            <a:noFill/>
          </a:ln>
        </p:spPr>
        <p:txBody>
          <a:bodyPr>
            <a:spAutoFit/>
          </a:bodyPr>
          <a:p>
            <a:pPr>
              <a:buNone/>
            </a:pPr>
            <a:r>
              <a:rPr lang="zh-CN" altLang="en-US" dirty="0">
                <a:latin typeface="Arial" panose="020B0604020202020204" pitchFamily="34" charset="0"/>
                <a:ea typeface="微软雅黑" panose="020B0503020204020204" pitchFamily="34" charset="-122"/>
              </a:rPr>
              <a:t>②单位登录密码修改</a:t>
            </a:r>
            <a:endParaRPr lang="en-US" altLang="zh-CN" dirty="0">
              <a:latin typeface="Arial" panose="020B0604020202020204" pitchFamily="34" charset="0"/>
              <a:ea typeface="微软雅黑" panose="020B0503020204020204" pitchFamily="34" charset="-122"/>
            </a:endParaRPr>
          </a:p>
        </p:txBody>
      </p:sp>
      <p:pic>
        <p:nvPicPr>
          <p:cNvPr id="11270" name="图片 3" descr="3"/>
          <p:cNvPicPr>
            <a:picLocks noChangeAspect="1"/>
          </p:cNvPicPr>
          <p:nvPr/>
        </p:nvPicPr>
        <p:blipFill>
          <a:blip r:embed="rId2"/>
          <a:stretch>
            <a:fillRect/>
          </a:stretch>
        </p:blipFill>
        <p:spPr>
          <a:xfrm>
            <a:off x="1276350" y="1552575"/>
            <a:ext cx="9507538" cy="4799013"/>
          </a:xfrm>
          <a:prstGeom prst="rect">
            <a:avLst/>
          </a:prstGeom>
          <a:noFill/>
          <a:ln w="9525">
            <a:noFill/>
          </a:ln>
        </p:spPr>
      </p:pic>
      <p:sp>
        <p:nvSpPr>
          <p:cNvPr id="11271" name="文本框 4"/>
          <p:cNvSpPr txBox="1"/>
          <p:nvPr/>
        </p:nvSpPr>
        <p:spPr>
          <a:xfrm>
            <a:off x="982663" y="1044575"/>
            <a:ext cx="9923462" cy="368300"/>
          </a:xfrm>
          <a:prstGeom prst="rect">
            <a:avLst/>
          </a:prstGeom>
          <a:noFill/>
          <a:ln w="9525">
            <a:noFill/>
          </a:ln>
        </p:spPr>
        <p:txBody>
          <a:bodyPr>
            <a:spAutoFit/>
          </a:bodyPr>
          <a:p>
            <a:pPr>
              <a:buNone/>
            </a:pPr>
            <a:r>
              <a:rPr lang="en-US" altLang="zh-CN" dirty="0">
                <a:latin typeface="Arial" panose="020B0604020202020204" pitchFamily="34" charset="0"/>
                <a:ea typeface="微软雅黑" panose="020B0503020204020204" pitchFamily="34" charset="-122"/>
                <a:sym typeface="+mn-ea"/>
              </a:rPr>
              <a:t>   </a:t>
            </a:r>
            <a:r>
              <a:rPr lang="zh-CN" altLang="x-none" dirty="0">
                <a:latin typeface="宋体" panose="02010600030101010101" pitchFamily="2" charset="-122"/>
                <a:ea typeface="宋体" panose="02010600030101010101" pitchFamily="2" charset="-122"/>
                <a:sym typeface="+mn-ea"/>
              </a:rPr>
              <a:t>单位经办人变更后需点击</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单位登录密码修改</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a:t>
            </a:r>
            <a:r>
              <a:rPr lang="zh-CN" altLang="x-none" dirty="0">
                <a:latin typeface="宋体" panose="02010600030101010101" pitchFamily="2" charset="-122"/>
                <a:ea typeface="宋体" panose="02010600030101010101" pitchFamily="2" charset="-122"/>
                <a:sym typeface="+mn-ea"/>
              </a:rPr>
              <a:t>变更登录权限及密码。</a:t>
            </a:r>
            <a:endParaRPr lang="zh-CN" altLang="x-none"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0" y="714375"/>
            <a:ext cx="10907713" cy="1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3"/>
          <p:cNvSpPr>
            <a:spLocks noChangeArrowheads="1"/>
          </p:cNvSpPr>
          <p:nvPr/>
        </p:nvSpPr>
        <p:spPr bwMode="auto">
          <a:xfrm>
            <a:off x="982454" y="261903"/>
            <a:ext cx="2311400" cy="483235"/>
          </a:xfrm>
          <a:prstGeom prst="rect">
            <a:avLst/>
          </a:prstGeom>
          <a:noFill/>
          <a:ln>
            <a:noFill/>
          </a:ln>
        </p:spPr>
        <p:txBody>
          <a:bodyPr wrap="none" lIns="114662" tIns="57332" rIns="114662" bIns="5733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121221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a:t>
            </a:r>
            <a:r>
              <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单位账户管理</a:t>
            </a:r>
            <a:endParaRPr kumimoji="0" lang="zh-CN" altLang="en-US" sz="2400" b="1" i="0" u="none" strike="noStrike" kern="1200" cap="none" spc="0" normalizeH="0" baseline="0" noProof="0" dirty="0">
              <a:ln>
                <a:noFill/>
              </a:ln>
              <a:gradFill>
                <a:gsLst>
                  <a:gs pos="0">
                    <a:srgbClr val="0070C0">
                      <a:shade val="30000"/>
                      <a:satMod val="115000"/>
                    </a:srgbClr>
                  </a:gs>
                  <a:gs pos="50000">
                    <a:srgbClr val="0070C0">
                      <a:shade val="67500"/>
                      <a:satMod val="115000"/>
                    </a:srgbClr>
                  </a:gs>
                  <a:gs pos="100000">
                    <a:srgbClr val="0070C0">
                      <a:shade val="100000"/>
                      <a:satMod val="115000"/>
                    </a:srgbClr>
                  </a:gs>
                </a:gsLst>
                <a:lin ang="5400000" scaled="1"/>
              </a:gra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pic>
        <p:nvPicPr>
          <p:cNvPr id="12292" name="图片 2" descr="1686816932323_preview_rev_1.jpg"/>
          <p:cNvPicPr>
            <a:picLocks noChangeAspect="1"/>
          </p:cNvPicPr>
          <p:nvPr/>
        </p:nvPicPr>
        <p:blipFill>
          <a:blip r:embed="rId1"/>
          <a:stretch>
            <a:fillRect/>
          </a:stretch>
        </p:blipFill>
        <p:spPr>
          <a:xfrm>
            <a:off x="547688" y="285750"/>
            <a:ext cx="428625" cy="427038"/>
          </a:xfrm>
          <a:prstGeom prst="rect">
            <a:avLst/>
          </a:prstGeom>
          <a:noFill/>
          <a:ln w="9525">
            <a:noFill/>
          </a:ln>
        </p:spPr>
      </p:pic>
      <p:sp>
        <p:nvSpPr>
          <p:cNvPr id="12293" name="文本框 6"/>
          <p:cNvSpPr txBox="1"/>
          <p:nvPr/>
        </p:nvSpPr>
        <p:spPr>
          <a:xfrm>
            <a:off x="1400175" y="931863"/>
            <a:ext cx="9925050" cy="368300"/>
          </a:xfrm>
          <a:prstGeom prst="rect">
            <a:avLst/>
          </a:prstGeom>
          <a:noFill/>
          <a:ln w="9525">
            <a:noFill/>
          </a:ln>
        </p:spPr>
        <p:txBody>
          <a:bodyPr>
            <a:spAutoFit/>
          </a:bodyPr>
          <a:p>
            <a:pPr>
              <a:buNone/>
            </a:pPr>
            <a:r>
              <a:rPr lang="zh-CN" altLang="x-none" dirty="0">
                <a:latin typeface="宋体" panose="02010600030101010101" pitchFamily="2" charset="-122"/>
                <a:ea typeface="宋体" panose="02010600030101010101" pitchFamily="2" charset="-122"/>
                <a:sym typeface="+mn-ea"/>
              </a:rPr>
              <a:t>下载单位授权委托书并打印，填写后加盖公章。并录入相关信息。点击</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保存并下一步</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a:t>
            </a:r>
            <a:endParaRPr lang="zh-CN" altLang="en-US" dirty="0">
              <a:latin typeface="宋体" panose="02010600030101010101" pitchFamily="2" charset="-122"/>
              <a:ea typeface="宋体" panose="02010600030101010101" pitchFamily="2" charset="-122"/>
              <a:sym typeface="+mn-ea"/>
            </a:endParaRPr>
          </a:p>
        </p:txBody>
      </p:sp>
      <p:pic>
        <p:nvPicPr>
          <p:cNvPr id="12294" name="图片 7" descr="5、"/>
          <p:cNvPicPr>
            <a:picLocks noChangeAspect="1"/>
          </p:cNvPicPr>
          <p:nvPr/>
        </p:nvPicPr>
        <p:blipFill>
          <a:blip r:embed="rId2"/>
          <a:srcRect b="56573"/>
          <a:stretch>
            <a:fillRect/>
          </a:stretch>
        </p:blipFill>
        <p:spPr>
          <a:xfrm>
            <a:off x="1771650" y="1485900"/>
            <a:ext cx="8345488" cy="1828800"/>
          </a:xfrm>
          <a:prstGeom prst="rect">
            <a:avLst/>
          </a:prstGeom>
          <a:noFill/>
          <a:ln w="9525">
            <a:noFill/>
          </a:ln>
        </p:spPr>
      </p:pic>
      <p:pic>
        <p:nvPicPr>
          <p:cNvPr id="12295" name="图片 8" descr="6"/>
          <p:cNvPicPr>
            <a:picLocks noChangeAspect="1"/>
          </p:cNvPicPr>
          <p:nvPr/>
        </p:nvPicPr>
        <p:blipFill>
          <a:blip r:embed="rId3"/>
          <a:srcRect t="-7825" b="49931"/>
          <a:stretch>
            <a:fillRect/>
          </a:stretch>
        </p:blipFill>
        <p:spPr>
          <a:xfrm>
            <a:off x="1781175" y="3616325"/>
            <a:ext cx="8345488" cy="2438400"/>
          </a:xfrm>
          <a:prstGeom prst="rect">
            <a:avLst/>
          </a:prstGeom>
          <a:noFill/>
          <a:ln w="9525">
            <a:noFill/>
          </a:ln>
        </p:spPr>
      </p:pic>
      <p:sp>
        <p:nvSpPr>
          <p:cNvPr id="12296" name="文本框 9"/>
          <p:cNvSpPr txBox="1"/>
          <p:nvPr/>
        </p:nvSpPr>
        <p:spPr>
          <a:xfrm>
            <a:off x="1889125" y="3471863"/>
            <a:ext cx="8237538" cy="368300"/>
          </a:xfrm>
          <a:prstGeom prst="rect">
            <a:avLst/>
          </a:prstGeom>
          <a:noFill/>
          <a:ln w="9525">
            <a:noFill/>
          </a:ln>
        </p:spPr>
        <p:txBody>
          <a:bodyPr>
            <a:spAutoFit/>
          </a:bodyPr>
          <a:p>
            <a:pPr>
              <a:buNone/>
            </a:pPr>
            <a:r>
              <a:rPr lang="zh-CN" altLang="x-none" dirty="0">
                <a:latin typeface="宋体" panose="02010600030101010101" pitchFamily="2" charset="-122"/>
                <a:ea typeface="宋体" panose="02010600030101010101" pitchFamily="2" charset="-122"/>
                <a:sym typeface="+mn-ea"/>
              </a:rPr>
              <a:t>在收件扫描中上传经办人身份证正反面及单位授权委托书。完成后点击</a:t>
            </a:r>
            <a:r>
              <a:rPr lang="en-US" altLang="zh-CN" dirty="0">
                <a:latin typeface="宋体" panose="02010600030101010101" pitchFamily="2" charset="-122"/>
                <a:ea typeface="宋体" panose="02010600030101010101" pitchFamily="2" charset="-122"/>
                <a:sym typeface="+mn-ea"/>
              </a:rPr>
              <a:t>“</a:t>
            </a:r>
            <a:r>
              <a:rPr lang="zh-CN" altLang="x-none" dirty="0">
                <a:latin typeface="宋体" panose="02010600030101010101" pitchFamily="2" charset="-122"/>
                <a:ea typeface="宋体" panose="02010600030101010101" pitchFamily="2" charset="-122"/>
                <a:sym typeface="+mn-ea"/>
              </a:rPr>
              <a:t>提交</a:t>
            </a:r>
            <a:r>
              <a:rPr lang="en-US" altLang="zh-CN" dirty="0">
                <a:latin typeface="宋体" panose="02010600030101010101" pitchFamily="2" charset="-122"/>
                <a:ea typeface="宋体" panose="02010600030101010101" pitchFamily="2" charset="-122"/>
                <a:sym typeface="+mn-ea"/>
              </a:rPr>
              <a:t>”</a:t>
            </a:r>
            <a:r>
              <a:rPr lang="zh-CN" altLang="x-none" dirty="0">
                <a:latin typeface="宋体" panose="02010600030101010101" pitchFamily="2" charset="-122"/>
                <a:ea typeface="宋体" panose="02010600030101010101" pitchFamily="2" charset="-122"/>
                <a:sym typeface="+mn-ea"/>
              </a:rPr>
              <a:t>。</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COMMONDATA" val="eyJoZGlkIjoiYjkwNWY4ODA4YTlhZDgzMTgzYjZhYjQzZGU5YmEyODg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306">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F8387"/>
      </a:accent5>
      <a:accent6>
        <a:srgbClr val="4BA0FF"/>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2690</Words>
  <Application>WPS 演示</Application>
  <PresentationFormat>自定义</PresentationFormat>
  <Paragraphs>238</Paragraphs>
  <Slides>42</Slides>
  <Notes>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42</vt:i4>
      </vt:variant>
    </vt:vector>
  </HeadingPairs>
  <TitlesOfParts>
    <vt:vector size="57" baseType="lpstr">
      <vt:lpstr>Arial</vt:lpstr>
      <vt:lpstr>宋体</vt:lpstr>
      <vt:lpstr>Wingdings</vt:lpstr>
      <vt:lpstr>微软雅黑</vt:lpstr>
      <vt:lpstr>Calibri</vt:lpstr>
      <vt:lpstr>等线</vt:lpstr>
      <vt:lpstr>Century Gothic</vt:lpstr>
      <vt:lpstr>方正细谭黑简体</vt:lpstr>
      <vt:lpstr>黑体</vt:lpstr>
      <vt:lpstr>幼圆</vt:lpstr>
      <vt:lpstr>楷体</vt:lpstr>
      <vt:lpstr>Times New Roman</vt:lpstr>
      <vt:lpstr>Arial Unicode MS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红蓝圆点</dc:title>
  <dc:creator>第一PPT</dc:creator>
  <cp:keywords>www.1ppt.com</cp:keywords>
  <dc:description>www.1ppt.com</dc:description>
  <cp:lastModifiedBy>Administrator</cp:lastModifiedBy>
  <cp:revision>82</cp:revision>
  <dcterms:created xsi:type="dcterms:W3CDTF">2017-08-18T03:02:00Z</dcterms:created>
  <dcterms:modified xsi:type="dcterms:W3CDTF">2026-07-01T06:46:08Z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2052-11.1.0.12313</vt:lpwstr>
  </property>
  <property fmtid="{D5CDD505-2E9C-101B-9397-08002B2CF9AE}" pid="3" name="ICV">
    <vt:lpwstr>91A7E1C06CA14834B7DA781D9C9275F4</vt:lpwstr>
  </property>
</Properties>
</file>